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Lst>
  <p:notesMasterIdLst>
    <p:notesMasterId r:id="rId28"/>
  </p:notesMasterIdLst>
  <p:handoutMasterIdLst>
    <p:handoutMasterId r:id="rId29"/>
  </p:handoutMasterIdLst>
  <p:sldIdLst>
    <p:sldId id="309" r:id="rId5"/>
    <p:sldId id="1996" r:id="rId6"/>
    <p:sldId id="1431" r:id="rId7"/>
    <p:sldId id="630" r:id="rId8"/>
    <p:sldId id="706" r:id="rId9"/>
    <p:sldId id="2033" r:id="rId10"/>
    <p:sldId id="372" r:id="rId11"/>
    <p:sldId id="861" r:id="rId12"/>
    <p:sldId id="687" r:id="rId13"/>
    <p:sldId id="683" r:id="rId14"/>
    <p:sldId id="2034" r:id="rId15"/>
    <p:sldId id="2027" r:id="rId16"/>
    <p:sldId id="2028" r:id="rId17"/>
    <p:sldId id="2029" r:id="rId18"/>
    <p:sldId id="2036" r:id="rId19"/>
    <p:sldId id="2038" r:id="rId20"/>
    <p:sldId id="1762" r:id="rId21"/>
    <p:sldId id="1941" r:id="rId22"/>
    <p:sldId id="2037" r:id="rId23"/>
    <p:sldId id="2024" r:id="rId24"/>
    <p:sldId id="2032" r:id="rId25"/>
    <p:sldId id="1771" r:id="rId26"/>
    <p:sldId id="1902" r:id="rId27"/>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48">
          <p15:clr>
            <a:srgbClr val="A4A3A4"/>
          </p15:clr>
        </p15:guide>
        <p15:guide id="3" orient="horz" pos="4319">
          <p15:clr>
            <a:srgbClr val="A4A3A4"/>
          </p15:clr>
        </p15:guide>
        <p15:guide id="4" pos="5664">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y Futterman" initials="JF" lastIdx="3" clrIdx="0"/>
  <p:cmAuthor id="2" name="Tim Milburn" initials="TM" lastIdx="2" clrIdx="1">
    <p:extLst>
      <p:ext uri="{19B8F6BF-5375-455C-9EA6-DF929625EA0E}">
        <p15:presenceInfo xmlns:p15="http://schemas.microsoft.com/office/powerpoint/2012/main" userId="4ec9df1662c020e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FF"/>
    <a:srgbClr val="17D947"/>
    <a:srgbClr val="BEFEC4"/>
    <a:srgbClr val="359D95"/>
    <a:srgbClr val="012D04"/>
    <a:srgbClr val="8BFD8B"/>
    <a:srgbClr val="96D900"/>
    <a:srgbClr val="CCCCFF"/>
    <a:srgbClr val="D9D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F649BF-E346-4EDB-99BE-CA508AE4BC7F}" v="136" dt="2023-09-28T15:11:08.3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960" autoAdjust="0"/>
    <p:restoredTop sz="92165" autoAdjust="0"/>
  </p:normalViewPr>
  <p:slideViewPr>
    <p:cSldViewPr snapToGrid="0">
      <p:cViewPr varScale="1">
        <p:scale>
          <a:sx n="58" d="100"/>
          <a:sy n="58" d="100"/>
        </p:scale>
        <p:origin x="252" y="48"/>
      </p:cViewPr>
      <p:guideLst>
        <p:guide orient="horz"/>
        <p:guide pos="48"/>
        <p:guide orient="horz" pos="4319"/>
        <p:guide pos="5664"/>
      </p:guideLst>
    </p:cSldViewPr>
  </p:slideViewPr>
  <p:notesTextViewPr>
    <p:cViewPr>
      <p:scale>
        <a:sx n="1" d="1"/>
        <a:sy n="1" d="1"/>
      </p:scale>
      <p:origin x="0" y="0"/>
    </p:cViewPr>
  </p:notesTextViewPr>
  <p:sorterViewPr>
    <p:cViewPr>
      <p:scale>
        <a:sx n="101" d="100"/>
        <a:sy n="101" d="100"/>
      </p:scale>
      <p:origin x="0" y="-5560"/>
    </p:cViewPr>
  </p:sorterViewPr>
  <p:notesViewPr>
    <p:cSldViewPr snapToGrid="0">
      <p:cViewPr varScale="1">
        <p:scale>
          <a:sx n="64" d="100"/>
          <a:sy n="64" d="100"/>
        </p:scale>
        <p:origin x="-3130" y="-77"/>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Annual Fuel</a:t>
            </a:r>
            <a:r>
              <a:rPr lang="en-US" baseline="0"/>
              <a:t> Cost for </a:t>
            </a:r>
          </a:p>
          <a:p>
            <a:pPr>
              <a:defRPr/>
            </a:pPr>
            <a:r>
              <a:rPr lang="en-US" baseline="0"/>
              <a:t>Comparable Passenger Vehicles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00B0F0"/>
              </a:solidFill>
              <a:ln>
                <a:noFill/>
              </a:ln>
              <a:effectLst/>
            </c:spPr>
            <c:extLst>
              <c:ext xmlns:c16="http://schemas.microsoft.com/office/drawing/2014/chart" uri="{C3380CC4-5D6E-409C-BE32-E72D297353CC}">
                <c16:uniqueId val="{00000001-FD3E-48D7-B90C-F55BED09EA17}"/>
              </c:ext>
            </c:extLst>
          </c:dPt>
          <c:dPt>
            <c:idx val="1"/>
            <c:invertIfNegative val="0"/>
            <c:bubble3D val="0"/>
            <c:spPr>
              <a:solidFill>
                <a:srgbClr val="00B0F0"/>
              </a:solidFill>
              <a:ln>
                <a:noFill/>
              </a:ln>
              <a:effectLst/>
            </c:spPr>
            <c:extLst>
              <c:ext xmlns:c16="http://schemas.microsoft.com/office/drawing/2014/chart" uri="{C3380CC4-5D6E-409C-BE32-E72D297353CC}">
                <c16:uniqueId val="{00000003-FD3E-48D7-B90C-F55BED09EA17}"/>
              </c:ext>
            </c:extLst>
          </c:dPt>
          <c:cat>
            <c:strRef>
              <c:f>'[Cost of EV Charging Aug2021.xlsx]ice vs ev $'!$C$21:$F$21</c:f>
              <c:strCache>
                <c:ptCount val="4"/>
                <c:pt idx="0">
                  <c:v>ICE</c:v>
                </c:pt>
                <c:pt idx="1">
                  <c:v>HEV</c:v>
                </c:pt>
                <c:pt idx="2">
                  <c:v>BEV</c:v>
                </c:pt>
                <c:pt idx="3">
                  <c:v>PHEV</c:v>
                </c:pt>
              </c:strCache>
            </c:strRef>
          </c:cat>
          <c:val>
            <c:numRef>
              <c:f>'[Cost of EV Charging Aug2021.xlsx]ice vs ev $'!$C$22:$F$22</c:f>
              <c:numCache>
                <c:formatCode>_("$"* #,##0_);_("$"* \(#,##0\);_("$"* "-"??_);_(@_)</c:formatCode>
                <c:ptCount val="4"/>
                <c:pt idx="0">
                  <c:v>2400</c:v>
                </c:pt>
                <c:pt idx="1">
                  <c:v>1333.3333333333333</c:v>
                </c:pt>
                <c:pt idx="2">
                  <c:v>546</c:v>
                </c:pt>
                <c:pt idx="3">
                  <c:v>703.4666666666667</c:v>
                </c:pt>
              </c:numCache>
            </c:numRef>
          </c:val>
          <c:extLst>
            <c:ext xmlns:c16="http://schemas.microsoft.com/office/drawing/2014/chart" uri="{C3380CC4-5D6E-409C-BE32-E72D297353CC}">
              <c16:uniqueId val="{00000004-FD3E-48D7-B90C-F55BED09EA17}"/>
            </c:ext>
          </c:extLst>
        </c:ser>
        <c:dLbls>
          <c:showLegendKey val="0"/>
          <c:showVal val="0"/>
          <c:showCatName val="0"/>
          <c:showSerName val="0"/>
          <c:showPercent val="0"/>
          <c:showBubbleSize val="0"/>
        </c:dLbls>
        <c:gapWidth val="182"/>
        <c:axId val="992542591"/>
        <c:axId val="992529279"/>
      </c:barChart>
      <c:catAx>
        <c:axId val="9925425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992529279"/>
        <c:crosses val="autoZero"/>
        <c:auto val="1"/>
        <c:lblAlgn val="ctr"/>
        <c:lblOffset val="100"/>
        <c:noMultiLvlLbl val="0"/>
      </c:catAx>
      <c:valAx>
        <c:axId val="992529279"/>
        <c:scaling>
          <c:orientation val="minMax"/>
        </c:scaling>
        <c:delete val="0"/>
        <c:axPos val="b"/>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992542591"/>
        <c:crosses val="autoZero"/>
        <c:crossBetween val="between"/>
      </c:valAx>
      <c:spPr>
        <a:noFill/>
        <a:ln>
          <a:noFill/>
        </a:ln>
        <a:effectLst/>
      </c:spPr>
    </c:plotArea>
    <c:plotVisOnly val="1"/>
    <c:dispBlanksAs val="gap"/>
    <c:showDLblsOverMax val="0"/>
  </c:chart>
  <c:spPr>
    <a:solidFill>
      <a:schemeClr val="bg1"/>
    </a:solidFill>
    <a:ln w="12700" cap="flat" cmpd="sng" algn="ctr">
      <a:solidFill>
        <a:schemeClr val="tx1"/>
      </a:solidFill>
      <a:round/>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0.2677</cdr:x>
      <cdr:y>0.23662</cdr:y>
    </cdr:from>
    <cdr:to>
      <cdr:x>0.37324</cdr:x>
      <cdr:y>0.30208</cdr:y>
    </cdr:to>
    <cdr:sp macro="" textlink="">
      <cdr:nvSpPr>
        <cdr:cNvPr id="2" name="Rectangle 1">
          <a:extLst xmlns:a="http://schemas.openxmlformats.org/drawingml/2006/main">
            <a:ext uri="{FF2B5EF4-FFF2-40B4-BE49-F238E27FC236}">
              <a16:creationId xmlns:a16="http://schemas.microsoft.com/office/drawing/2014/main" id="{063380B0-B620-9B0C-3FB2-398B21D8AF9E}"/>
            </a:ext>
          </a:extLst>
        </cdr:cNvPr>
        <cdr:cNvSpPr/>
      </cdr:nvSpPr>
      <cdr:spPr>
        <a:xfrm xmlns:a="http://schemas.openxmlformats.org/drawingml/2006/main">
          <a:off x="1707614" y="925417"/>
          <a:ext cx="673195" cy="256032"/>
        </a:xfrm>
        <a:prstGeom xmlns:a="http://schemas.openxmlformats.org/drawingml/2006/main" prst="rect">
          <a:avLst/>
        </a:prstGeom>
        <a:solidFill xmlns:a="http://schemas.openxmlformats.org/drawingml/2006/main">
          <a:srgbClr val="00B0F0"/>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B8AE7DF3-482F-49F8-94D9-2ED299CDC3D4}" type="datetimeFigureOut">
              <a:rPr lang="en-US" smtClean="0"/>
              <a:pPr/>
              <a:t>9/28/2023</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EF147483-2D47-4119-8A9C-18A65A1A7FD2}" type="slidenum">
              <a:rPr lang="en-US" smtClean="0"/>
              <a:pPr/>
              <a:t>‹#›</a:t>
            </a:fld>
            <a:endParaRPr lang="en-US"/>
          </a:p>
        </p:txBody>
      </p:sp>
    </p:spTree>
    <p:extLst>
      <p:ext uri="{BB962C8B-B14F-4D97-AF65-F5344CB8AC3E}">
        <p14:creationId xmlns:p14="http://schemas.microsoft.com/office/powerpoint/2010/main" val="10855191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90D68A66-3A2F-40B4-BB23-9D466D810D4D}" type="datetimeFigureOut">
              <a:rPr lang="en-US" smtClean="0"/>
              <a:pPr/>
              <a:t>9/28/2023</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146DA0A4-6ADF-4994-8563-A6A706FE48D1}" type="slidenum">
              <a:rPr lang="en-US" smtClean="0"/>
              <a:pPr/>
              <a:t>‹#›</a:t>
            </a:fld>
            <a:endParaRPr lang="en-US"/>
          </a:p>
        </p:txBody>
      </p:sp>
    </p:spTree>
    <p:extLst>
      <p:ext uri="{BB962C8B-B14F-4D97-AF65-F5344CB8AC3E}">
        <p14:creationId xmlns:p14="http://schemas.microsoft.com/office/powerpoint/2010/main" val="3911948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lugstar.com/cars?zip=60068"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ev-database.org/compare/newest-upcoming-electric-vehicle#sort:path~type~order=.date_from~number~desc|range-slider-range:prev~next=0~1200|range-slider-acceleration:prev~next=2~23|range-slider-topspeed:prev~next=110~450|range-slider-battery:prev~next=10~200|range-slider-eff:prev~next=100~300|range-slider-fastcharge:prev~next=0~1500|paging:currentPage=0|paging:number=9" TargetMode="External"/><Relationship Id="rId5" Type="http://schemas.openxmlformats.org/officeDocument/2006/relationships/hyperlink" Target="https://ev-database.org/compare/newest-upcoming-electric-vehicle" TargetMode="External"/><Relationship Id="rId4" Type="http://schemas.openxmlformats.org/officeDocument/2006/relationships/hyperlink" Target="https://www.consumerreports.org/hybrids-evs/hot-new-electric-cars-are-coming-soon/"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ytimes.com/2017/07/26/world/europe/uk-diesel-petrol-emissions.html"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theguardian.com/environment/2016/dec/02/four-of-worlds-biggest-cities-to-ban-diesel-cars-from-their-centres" TargetMode="External"/><Relationship Id="rId4" Type="http://schemas.openxmlformats.org/officeDocument/2006/relationships/hyperlink" Target="http://www.independent.co.uk/news/world/europe/copenhagen-diesel-cars-ban-2019-mayor-plan-denmark-capital-environment-air-pollution-emissions-a7994611.html"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energy.gov/eere/vehicles/batterie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ytimes.com/2017/07/26/world/europe/uk-diesel-petrol-emissions.html"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www.theguardian.com/environment/2016/dec/02/four-of-worlds-biggest-cities-to-ban-diesel-cars-from-their-centres" TargetMode="External"/><Relationship Id="rId4" Type="http://schemas.openxmlformats.org/officeDocument/2006/relationships/hyperlink" Target="http://www.independent.co.uk/news/world/europe/copenhagen-diesel-cars-ban-2019-mayor-plan-denmark-capital-environment-air-pollution-emissions-a7994611.html"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6000"/>
              </a:lnSpc>
              <a:buSzPts val="2200"/>
              <a:defRPr sz="2200"/>
            </a:pPr>
            <a:r>
              <a:rPr lang="en-US" sz="2000" b="1" dirty="0">
                <a:ln>
                  <a:solidFill>
                    <a:srgbClr val="384C81"/>
                  </a:solidFill>
                </a:ln>
                <a:solidFill>
                  <a:srgbClr val="FFFF00"/>
                </a:solidFill>
                <a:effectLst>
                  <a:outerShdw blurRad="50800" dist="38100" dir="2700000" rotWithShape="0">
                    <a:srgbClr val="000000">
                      <a:alpha val="40000"/>
                    </a:srgbClr>
                  </a:outerShdw>
                </a:effectLst>
                <a:sym typeface="Arial"/>
              </a:rPr>
              <a:t>Tim Milburn:</a:t>
            </a:r>
          </a:p>
          <a:p>
            <a:pPr>
              <a:lnSpc>
                <a:spcPct val="96000"/>
              </a:lnSpc>
              <a:buSzPts val="2200"/>
              <a:defRPr sz="2200"/>
            </a:pPr>
            <a:r>
              <a:rPr lang="en-US" sz="2000" b="1" dirty="0">
                <a:ln>
                  <a:solidFill>
                    <a:srgbClr val="384C81"/>
                  </a:solidFill>
                </a:ln>
                <a:solidFill>
                  <a:srgbClr val="FFFF00"/>
                </a:solidFill>
                <a:effectLst>
                  <a:outerShdw blurRad="50800" dist="38100" dir="2700000" rotWithShape="0">
                    <a:srgbClr val="000000">
                      <a:alpha val="40000"/>
                    </a:srgbClr>
                  </a:outerShdw>
                </a:effectLst>
                <a:sym typeface="Arial"/>
              </a:rPr>
              <a:t>EV owner since 2014</a:t>
            </a:r>
          </a:p>
          <a:p>
            <a:pPr>
              <a:lnSpc>
                <a:spcPct val="96000"/>
              </a:lnSpc>
              <a:buSzPts val="2200"/>
              <a:defRPr sz="2200"/>
            </a:pPr>
            <a:r>
              <a:rPr lang="en-US" sz="2000" b="1" dirty="0">
                <a:ln>
                  <a:solidFill>
                    <a:srgbClr val="384C81"/>
                  </a:solidFill>
                </a:ln>
                <a:solidFill>
                  <a:srgbClr val="FFFF00"/>
                </a:solidFill>
                <a:effectLst>
                  <a:outerShdw blurRad="50800" dist="38100" dir="2700000" rotWithShape="0">
                    <a:srgbClr val="000000">
                      <a:alpha val="40000"/>
                    </a:srgbClr>
                  </a:outerShdw>
                </a:effectLst>
                <a:sym typeface="Arial"/>
              </a:rPr>
              <a:t>95% home, </a:t>
            </a:r>
            <a:r>
              <a:rPr lang="en-US" sz="2000" b="1" i="1" dirty="0">
                <a:ln>
                  <a:solidFill>
                    <a:srgbClr val="384C81"/>
                  </a:solidFill>
                </a:ln>
                <a:solidFill>
                  <a:srgbClr val="FFFF00"/>
                </a:solidFill>
                <a:effectLst>
                  <a:outerShdw blurRad="50800" dist="38100" dir="2700000" rotWithShape="0">
                    <a:srgbClr val="000000">
                      <a:alpha val="40000"/>
                    </a:srgbClr>
                  </a:outerShdw>
                </a:effectLst>
                <a:sym typeface="Arial"/>
              </a:rPr>
              <a:t>wireless</a:t>
            </a:r>
            <a:r>
              <a:rPr lang="en-US" sz="2000" b="1" dirty="0">
                <a:ln>
                  <a:solidFill>
                    <a:srgbClr val="384C81"/>
                  </a:solidFill>
                </a:ln>
                <a:solidFill>
                  <a:srgbClr val="FFFF00"/>
                </a:solidFill>
                <a:effectLst>
                  <a:outerShdw blurRad="50800" dist="38100" dir="2700000" rotWithShape="0">
                    <a:srgbClr val="000000">
                      <a:alpha val="40000"/>
                    </a:srgbClr>
                  </a:outerShdw>
                </a:effectLst>
                <a:sym typeface="Arial"/>
              </a:rPr>
              <a:t> recharging</a:t>
            </a:r>
          </a:p>
          <a:p>
            <a:pPr>
              <a:lnSpc>
                <a:spcPct val="96000"/>
              </a:lnSpc>
              <a:buSzPts val="2200"/>
              <a:defRPr sz="2200"/>
            </a:pPr>
            <a:r>
              <a:rPr lang="en-US" sz="2000" b="1" dirty="0">
                <a:ln>
                  <a:solidFill>
                    <a:srgbClr val="384C81"/>
                  </a:solidFill>
                </a:ln>
                <a:solidFill>
                  <a:srgbClr val="FFFF00"/>
                </a:solidFill>
                <a:effectLst>
                  <a:outerShdw blurRad="50800" dist="38100" dir="2700000" rotWithShape="0">
                    <a:srgbClr val="000000">
                      <a:alpha val="40000"/>
                    </a:srgbClr>
                  </a:outerShdw>
                </a:effectLst>
                <a:sym typeface="Arial"/>
              </a:rPr>
              <a:t>“Driving on Sunshine” since 2020</a:t>
            </a:r>
          </a:p>
          <a:p>
            <a:pPr>
              <a:lnSpc>
                <a:spcPct val="96000"/>
              </a:lnSpc>
              <a:buSzPts val="2200"/>
              <a:defRPr sz="2200"/>
            </a:pPr>
            <a:endParaRPr lang="en-US" sz="2000" b="1" dirty="0">
              <a:ln>
                <a:solidFill>
                  <a:srgbClr val="384C81"/>
                </a:solidFill>
              </a:ln>
              <a:solidFill>
                <a:srgbClr val="FFFF00"/>
              </a:solidFill>
              <a:effectLst>
                <a:outerShdw blurRad="50800" dist="38100" dir="2700000" rotWithShape="0">
                  <a:srgbClr val="000000">
                    <a:alpha val="40000"/>
                  </a:srgbClr>
                </a:outerShdw>
              </a:effectLst>
              <a:sym typeface="Arial"/>
            </a:endParaRPr>
          </a:p>
          <a:p>
            <a:r>
              <a:rPr lang="en-US" sz="2000" dirty="0">
                <a:ln>
                  <a:solidFill>
                    <a:srgbClr val="384C81"/>
                  </a:solidFill>
                </a:ln>
                <a:solidFill>
                  <a:srgbClr val="FFFF00"/>
                </a:solidFill>
              </a:rPr>
              <a:t>EV charging installation business (2012)</a:t>
            </a:r>
          </a:p>
          <a:p>
            <a:r>
              <a:rPr lang="en-US" sz="2000" dirty="0">
                <a:ln>
                  <a:solidFill>
                    <a:srgbClr val="384C81"/>
                  </a:solidFill>
                </a:ln>
                <a:solidFill>
                  <a:srgbClr val="FFFF00"/>
                </a:solidFill>
              </a:rPr>
              <a:t>Steering Committee: US DOE / Chicago Area Clean Cities</a:t>
            </a:r>
          </a:p>
          <a:p>
            <a:r>
              <a:rPr lang="en-US" sz="2000" dirty="0">
                <a:ln>
                  <a:solidFill>
                    <a:srgbClr val="384C81"/>
                  </a:solidFill>
                </a:ln>
                <a:solidFill>
                  <a:srgbClr val="FFFF00"/>
                </a:solidFill>
              </a:rPr>
              <a:t>Volunteer: Sierra Club Clean Energy and Clean Transportation </a:t>
            </a:r>
          </a:p>
          <a:p>
            <a:r>
              <a:rPr lang="en-US" sz="2000" dirty="0">
                <a:ln>
                  <a:solidFill>
                    <a:srgbClr val="384C81"/>
                  </a:solidFill>
                </a:ln>
                <a:solidFill>
                  <a:srgbClr val="FFFF00"/>
                </a:solidFill>
              </a:rPr>
              <a:t>Project Advisor: Metropolitan Mayors Caucus EV Readiness Program</a:t>
            </a:r>
          </a:p>
          <a:p>
            <a:r>
              <a:rPr lang="en-US" sz="2000" dirty="0">
                <a:ln>
                  <a:solidFill>
                    <a:srgbClr val="384C81"/>
                  </a:solidFill>
                </a:ln>
                <a:solidFill>
                  <a:srgbClr val="FFFF00"/>
                </a:solidFill>
              </a:rPr>
              <a:t>Activist, consultant, author and educator on Transportation Electrification</a:t>
            </a:r>
          </a:p>
          <a:p>
            <a:endParaRPr lang="en-US" sz="19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FDDBACE-0F8F-43FD-98F0-DEE13552DADA}" type="slidenum">
              <a:rPr lang="en-US" noProof="0" smtClean="0"/>
              <a:t>1</a:t>
            </a:fld>
            <a:endParaRPr lang="en-US" noProof="0" dirty="0"/>
          </a:p>
        </p:txBody>
      </p:sp>
    </p:spTree>
    <p:extLst>
      <p:ext uri="{BB962C8B-B14F-4D97-AF65-F5344CB8AC3E}">
        <p14:creationId xmlns:p14="http://schemas.microsoft.com/office/powerpoint/2010/main" val="4202175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DA0A4-6ADF-4994-8563-A6A706FE48D1}" type="slidenum">
              <a:rPr lang="en-US" smtClean="0"/>
              <a:pPr/>
              <a:t>2</a:t>
            </a:fld>
            <a:endParaRPr lang="en-US"/>
          </a:p>
        </p:txBody>
      </p:sp>
    </p:spTree>
    <p:extLst>
      <p:ext uri="{BB962C8B-B14F-4D97-AF65-F5344CB8AC3E}">
        <p14:creationId xmlns:p14="http://schemas.microsoft.com/office/powerpoint/2010/main" val="1660859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Foreign oil carries the risk of protecting the oil, the trade deficit and national security</a:t>
            </a:r>
          </a:p>
          <a:p>
            <a:r>
              <a:rPr lang="en-US" dirty="0"/>
              <a:t>AFDC station counter</a:t>
            </a:r>
          </a:p>
          <a:p>
            <a:r>
              <a:rPr lang="en-US" dirty="0"/>
              <a:t>https://rhg.com/research/preliminary-us-emissions-estimates-for-2018/</a:t>
            </a:r>
          </a:p>
        </p:txBody>
      </p:sp>
      <p:sp>
        <p:nvSpPr>
          <p:cNvPr id="4" name="Slide Number Placeholder 3"/>
          <p:cNvSpPr>
            <a:spLocks noGrp="1"/>
          </p:cNvSpPr>
          <p:nvPr>
            <p:ph type="sldNum" sz="quarter" idx="10"/>
          </p:nvPr>
        </p:nvSpPr>
        <p:spPr/>
        <p:txBody>
          <a:bodyPr/>
          <a:lstStyle/>
          <a:p>
            <a:fld id="{146DA0A4-6ADF-4994-8563-A6A706FE48D1}" type="slidenum">
              <a:rPr lang="en-US" smtClean="0"/>
              <a:pPr/>
              <a:t>3</a:t>
            </a:fld>
            <a:endParaRPr lang="en-US" dirty="0"/>
          </a:p>
        </p:txBody>
      </p:sp>
    </p:spTree>
    <p:extLst>
      <p:ext uri="{BB962C8B-B14F-4D97-AF65-F5344CB8AC3E}">
        <p14:creationId xmlns:p14="http://schemas.microsoft.com/office/powerpoint/2010/main" val="4083228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8B6E5D-FF75-4059-8167-1C0D0215B99D}" type="slidenum">
              <a:rPr lang="en-US" smtClean="0"/>
              <a:pPr>
                <a:defRPr/>
              </a:pPr>
              <a:t>4</a:t>
            </a:fld>
            <a:endParaRPr lang="en-US"/>
          </a:p>
        </p:txBody>
      </p:sp>
    </p:spTree>
    <p:extLst>
      <p:ext uri="{BB962C8B-B14F-4D97-AF65-F5344CB8AC3E}">
        <p14:creationId xmlns:p14="http://schemas.microsoft.com/office/powerpoint/2010/main" val="2733737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hlinkClick r:id="rId3"/>
              </a:rPr>
              <a:t>PlugStar</a:t>
            </a:r>
            <a:r>
              <a:rPr lang="en-US" dirty="0">
                <a:hlinkClick r:id="rId3"/>
              </a:rPr>
              <a:t> Shopping Assistant</a:t>
            </a:r>
            <a:endParaRPr lang="en-US" dirty="0"/>
          </a:p>
          <a:p>
            <a:pPr marL="342900" marR="0" lvl="0" indent="-342900">
              <a:lnSpc>
                <a:spcPct val="115000"/>
              </a:lnSpc>
              <a:spcBef>
                <a:spcPts val="500"/>
              </a:spcBef>
              <a:spcAft>
                <a:spcPts val="0"/>
              </a:spcAft>
              <a:buFont typeface="Symbol" panose="05050102010706020507" pitchFamily="18" charset="2"/>
              <a:buChar char=""/>
            </a:pPr>
            <a:r>
              <a:rPr lang="en-US" sz="1800" u="sng" dirty="0">
                <a:solidFill>
                  <a:srgbClr val="0563C1"/>
                </a:solidFill>
                <a:effectLst/>
                <a:latin typeface="Arial" panose="020B0604020202020204" pitchFamily="34" charset="0"/>
                <a:ea typeface="DengXian" panose="02010600030101010101" pitchFamily="2" charset="-122"/>
                <a:cs typeface="Symbol" panose="05050102010706020507" pitchFamily="18" charset="2"/>
                <a:hlinkClick r:id="rId4"/>
              </a:rPr>
              <a:t>Consumer Reports, “Hot New Electric Cars”</a:t>
            </a:r>
            <a:r>
              <a:rPr lang="en-US" sz="1800" dirty="0">
                <a:effectLst/>
                <a:latin typeface="Arial" panose="020B0604020202020204" pitchFamily="34" charset="0"/>
                <a:ea typeface="DengXian" panose="02010600030101010101" pitchFamily="2" charset="-122"/>
                <a:cs typeface="Symbol" panose="05050102010706020507" pitchFamily="18" charset="2"/>
              </a:rPr>
              <a:t>  </a:t>
            </a:r>
          </a:p>
          <a:p>
            <a:pPr marL="342900" marR="0" lvl="0" indent="-342900">
              <a:lnSpc>
                <a:spcPct val="115000"/>
              </a:lnSpc>
              <a:spcBef>
                <a:spcPts val="0"/>
              </a:spcBef>
              <a:spcAft>
                <a:spcPts val="1000"/>
              </a:spcAft>
              <a:buFont typeface="Symbol" panose="05050102010706020507" pitchFamily="18" charset="2"/>
              <a:buChar char=""/>
            </a:pPr>
            <a:r>
              <a:rPr lang="en-US" sz="1800" u="sng" dirty="0">
                <a:solidFill>
                  <a:srgbClr val="0563C1"/>
                </a:solidFill>
                <a:effectLst/>
                <a:latin typeface="Arial" panose="020B0604020202020204" pitchFamily="34" charset="0"/>
                <a:ea typeface="DengXian" panose="02010600030101010101" pitchFamily="2" charset="-122"/>
                <a:cs typeface="Symbol" panose="05050102010706020507" pitchFamily="18" charset="2"/>
                <a:hlinkClick r:id="rId5"/>
              </a:rPr>
              <a:t>EV Database Webpage, “Newest EVs”</a:t>
            </a:r>
            <a:r>
              <a:rPr lang="en-US" sz="1800" dirty="0">
                <a:effectLst/>
                <a:latin typeface="Arial" panose="020B0604020202020204" pitchFamily="34" charset="0"/>
                <a:ea typeface="DengXian" panose="02010600030101010101" pitchFamily="2" charset="-122"/>
                <a:cs typeface="Symbol" panose="05050102010706020507" pitchFamily="18" charset="2"/>
              </a:rPr>
              <a:t>  </a:t>
            </a:r>
          </a:p>
          <a:p>
            <a:pPr marL="0" marR="0">
              <a:lnSpc>
                <a:spcPts val="1200"/>
              </a:lnSpc>
              <a:spcBef>
                <a:spcPts val="0"/>
              </a:spcBef>
              <a:spcAft>
                <a:spcPts val="600"/>
              </a:spcAft>
            </a:pPr>
            <a:r>
              <a:rPr lang="en-US" sz="1800" dirty="0">
                <a:effectLst/>
                <a:latin typeface="Arial" panose="020B0604020202020204" pitchFamily="34" charset="0"/>
                <a:ea typeface="MS Mincho" panose="02020609040205080304" pitchFamily="49" charset="-128"/>
                <a:cs typeface="Times New Roman" panose="02020603050405020304" pitchFamily="18" charset="0"/>
              </a:rPr>
              <a:t>Consumer Reports, “Hot New Electric Cars are Coming Soon”, Jeff </a:t>
            </a:r>
            <a:r>
              <a:rPr lang="en-US" sz="1800" dirty="0" err="1">
                <a:effectLst/>
                <a:latin typeface="Arial" panose="020B0604020202020204" pitchFamily="34" charset="0"/>
                <a:ea typeface="MS Mincho" panose="02020609040205080304" pitchFamily="49" charset="-128"/>
                <a:cs typeface="Times New Roman" panose="02020603050405020304" pitchFamily="18" charset="0"/>
              </a:rPr>
              <a:t>Plungis</a:t>
            </a:r>
            <a:r>
              <a:rPr lang="en-US" sz="1800" dirty="0">
                <a:effectLst/>
                <a:latin typeface="Arial" panose="020B0604020202020204" pitchFamily="34" charset="0"/>
                <a:ea typeface="MS Mincho" panose="02020609040205080304" pitchFamily="49" charset="-128"/>
                <a:cs typeface="Times New Roman" panose="02020603050405020304" pitchFamily="18" charset="0"/>
              </a:rPr>
              <a:t>, Feb 20, 2020 , Retrieved July 18, 2020.</a:t>
            </a:r>
            <a:r>
              <a:rPr lang="en-US" sz="1800" u="sng" dirty="0">
                <a:solidFill>
                  <a:srgbClr val="0563C1"/>
                </a:solidFill>
                <a:effectLst/>
                <a:latin typeface="Arial" panose="020B0604020202020204" pitchFamily="34" charset="0"/>
                <a:ea typeface="MS Mincho" panose="02020609040205080304" pitchFamily="49" charset="-128"/>
                <a:cs typeface="Times New Roman" panose="02020603050405020304" pitchFamily="18" charset="0"/>
                <a:hlinkClick r:id="rId4"/>
              </a:rPr>
              <a:t>https://www.consumerreports.org/hybrids-evs/hot-new-electric-cars-are-coming-soon/</a:t>
            </a:r>
            <a:endParaRPr lang="en-US" sz="1800" dirty="0">
              <a:effectLst/>
              <a:latin typeface="Calibri Light" panose="020F0302020204030204" pitchFamily="34" charset="0"/>
              <a:ea typeface="MS Mincho" panose="02020609040205080304" pitchFamily="49" charset="-128"/>
              <a:cs typeface="Times New Roman" panose="02020603050405020304" pitchFamily="18" charset="0"/>
            </a:endParaRPr>
          </a:p>
          <a:p>
            <a:pPr marL="0" marR="0">
              <a:lnSpc>
                <a:spcPts val="1200"/>
              </a:lnSpc>
              <a:spcBef>
                <a:spcPts val="0"/>
              </a:spcBef>
              <a:spcAft>
                <a:spcPts val="600"/>
              </a:spcAft>
            </a:pPr>
            <a:r>
              <a:rPr lang="en-US" sz="1800" dirty="0">
                <a:effectLst/>
                <a:latin typeface="Arial" panose="020B0604020202020204" pitchFamily="34" charset="0"/>
                <a:ea typeface="MS Mincho" panose="02020609040205080304" pitchFamily="49" charset="-128"/>
                <a:cs typeface="Times New Roman" panose="02020603050405020304" pitchFamily="18" charset="0"/>
              </a:rPr>
              <a:t>Electric Vehicle Database Website, “EVs are Better” Retrieved July 18, 2020.  </a:t>
            </a:r>
            <a:r>
              <a:rPr lang="en-US" sz="1800" u="sng" dirty="0">
                <a:solidFill>
                  <a:srgbClr val="0563C1"/>
                </a:solidFill>
                <a:effectLst/>
                <a:latin typeface="Arial" panose="020B0604020202020204" pitchFamily="34" charset="0"/>
                <a:ea typeface="MS Mincho" panose="02020609040205080304" pitchFamily="49" charset="-128"/>
                <a:cs typeface="Times New Roman" panose="02020603050405020304" pitchFamily="18" charset="0"/>
                <a:hlinkClick r:id="rId6"/>
              </a:rPr>
              <a:t>https://ev-database.org/compare/newest-upcoming-electric-vehicle#sort:path~type~order=.date_from~number~desc|range-slider-range:prev~next=0~1200|range-slider-acceleration:prev~next=2~23|range-slider-topspeed:prev~next=110~450|range-slider-battery:prev~next=10~200|range-slider-eff:prev~next=100~300|range-slider-fastcharge:prev~next=0~1500|paging:currentPage=0|paging:number=9</a:t>
            </a:r>
            <a:endParaRPr lang="en-US" sz="1800" dirty="0">
              <a:effectLst/>
              <a:latin typeface="Calibri Light" panose="020F0302020204030204" pitchFamily="34"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46DA0A4-6ADF-4994-8563-A6A706FE48D1}" type="slidenum">
              <a:rPr lang="en-US" smtClean="0"/>
              <a:pPr/>
              <a:t>5</a:t>
            </a:fld>
            <a:endParaRPr lang="en-US"/>
          </a:p>
        </p:txBody>
      </p:sp>
    </p:spTree>
    <p:extLst>
      <p:ext uri="{BB962C8B-B14F-4D97-AF65-F5344CB8AC3E}">
        <p14:creationId xmlns:p14="http://schemas.microsoft.com/office/powerpoint/2010/main" val="500212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t>https://www.zippia.com/advice/how-many-cars-in-the-us/#:~:text=There%20are%20290.8%20million%20cars,the%20U.S.%20rose%20by%200.45%25.https://insideevs.com/news/583340/plugin-car-sales-california-us-2022q1/</a:t>
            </a:r>
          </a:p>
          <a:p>
            <a:pPr defTabSz="942289">
              <a:defRPr/>
            </a:pPr>
            <a:r>
              <a:rPr lang="en-US" dirty="0"/>
              <a:t>https://www.statista.com/statistics/801263/us-plug-in-electric-vehicle-sales/</a:t>
            </a:r>
          </a:p>
          <a:p>
            <a:pPr marL="0" marR="0" lvl="0" indent="0" algn="l" defTabSz="942289" rtl="0" eaLnBrk="1" fontAlgn="auto" latinLnBrk="0" hangingPunct="1">
              <a:lnSpc>
                <a:spcPct val="100000"/>
              </a:lnSpc>
              <a:spcBef>
                <a:spcPts val="0"/>
              </a:spcBef>
              <a:spcAft>
                <a:spcPts val="0"/>
              </a:spcAft>
              <a:buClrTx/>
              <a:buSzTx/>
              <a:buFontTx/>
              <a:buNone/>
              <a:tabLst/>
              <a:defRPr/>
            </a:pPr>
            <a:r>
              <a:rPr lang="en-US" dirty="0"/>
              <a:t>https://www.ilsos.gov/departments/vehicles/statistics/electric/2022/electric041522.pdf</a:t>
            </a:r>
          </a:p>
          <a:p>
            <a:pPr defTabSz="942289">
              <a:defRPr/>
            </a:pPr>
            <a:endParaRPr lang="en-US" dirty="0"/>
          </a:p>
          <a:p>
            <a:r>
              <a:rPr lang="en-US" dirty="0"/>
              <a:t>More than nine countries and a dozen cities or states have announced what the media has called “</a:t>
            </a:r>
            <a:r>
              <a:rPr lang="en-US" dirty="0">
                <a:hlinkClick r:id="rId3"/>
              </a:rPr>
              <a:t>bans</a:t>
            </a:r>
            <a:r>
              <a:rPr lang="en-US" dirty="0"/>
              <a:t>” in the last few years. Copenhagen mayor Frank Jensen </a:t>
            </a:r>
            <a:r>
              <a:rPr lang="en-US" dirty="0">
                <a:hlinkClick r:id="rId4"/>
              </a:rPr>
              <a:t>wants</a:t>
            </a:r>
            <a:r>
              <a:rPr lang="en-US" dirty="0"/>
              <a:t> the city to end all new diesel cars starting next year. Last December, Paris, Madrid, Athens and Mexico City </a:t>
            </a:r>
            <a:r>
              <a:rPr lang="en-US" dirty="0">
                <a:hlinkClick r:id="rId5"/>
              </a:rPr>
              <a:t>said they would </a:t>
            </a:r>
            <a:r>
              <a:rPr lang="en-US" dirty="0"/>
              <a:t> remove diesel cars and vans by 2025. Norway will phase out conventional cars by 2025, followed by France and the United Kingdom in 2040 and 2050, respectively.</a:t>
            </a:r>
          </a:p>
          <a:p>
            <a:r>
              <a:rPr lang="en-US" dirty="0"/>
              <a:t>Volvo and Tesla – 100% electric</a:t>
            </a:r>
          </a:p>
          <a:p>
            <a:endParaRPr lang="en-US" dirty="0"/>
          </a:p>
          <a:p>
            <a:r>
              <a:rPr lang="en-US" sz="1200" b="1" i="0" kern="1200" dirty="0">
                <a:solidFill>
                  <a:schemeClr val="tx1"/>
                </a:solidFill>
                <a:effectLst/>
                <a:latin typeface="+mn-lt"/>
                <a:ea typeface="+mn-ea"/>
                <a:cs typeface="+mn-cs"/>
              </a:rPr>
              <a:t>Nissan LEAF: 375,619</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Tesla Model S: 253,078 (estimated)</a:t>
            </a:r>
            <a:br>
              <a:rPr lang="en-US" sz="1200" b="1"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Mitsubishi Outlander PHEV: 178,509</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Chevrolet Volt (all versions): 176,767</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BYD Qin (PHEV &amp; BEV): 173,232</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46DA0A4-6ADF-4994-8563-A6A706FE48D1}" type="slidenum">
              <a:rPr lang="en-US" smtClean="0"/>
              <a:pPr/>
              <a:t>6</a:t>
            </a:fld>
            <a:endParaRPr lang="en-US"/>
          </a:p>
        </p:txBody>
      </p:sp>
    </p:spTree>
    <p:extLst>
      <p:ext uri="{BB962C8B-B14F-4D97-AF65-F5344CB8AC3E}">
        <p14:creationId xmlns:p14="http://schemas.microsoft.com/office/powerpoint/2010/main" val="3374694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37">
              <a:defRPr/>
            </a:pPr>
            <a:r>
              <a:rPr lang="en-US" dirty="0"/>
              <a:t>Along with auto manufacturers, the U.S. Department</a:t>
            </a:r>
            <a:r>
              <a:rPr lang="en-US" baseline="0" dirty="0"/>
              <a:t> of Energy’s R&amp;D program has significant cost goals…and the cost per kilowatt-hour of batteries has declined far faster than expected. Long range EVs were introduced many years ahead of schedule. </a:t>
            </a:r>
          </a:p>
          <a:p>
            <a:pPr marL="0" marR="0" lvl="0" indent="0" algn="l" defTabSz="942237" rtl="0" eaLnBrk="1" fontAlgn="auto" latinLnBrk="0" hangingPunct="1">
              <a:lnSpc>
                <a:spcPct val="100000"/>
              </a:lnSpc>
              <a:spcBef>
                <a:spcPts val="0"/>
              </a:spcBef>
              <a:spcAft>
                <a:spcPts val="0"/>
              </a:spcAft>
              <a:buClrTx/>
              <a:buSzTx/>
              <a:buFontTx/>
              <a:buNone/>
              <a:tabLst/>
              <a:defRPr/>
            </a:pPr>
            <a:r>
              <a:rPr lang="en-US" sz="1200" dirty="0">
                <a:solidFill>
                  <a:schemeClr val="tx2"/>
                </a:solidFill>
                <a:hlinkClick r:id="rId3"/>
              </a:rPr>
              <a:t>https://www.energy.gov/eere/vehicles/batteries</a:t>
            </a:r>
            <a:endParaRPr lang="en-US" sz="1200" dirty="0">
              <a:solidFill>
                <a:schemeClr val="tx2"/>
              </a:solidFill>
            </a:endParaRPr>
          </a:p>
          <a:p>
            <a:pPr defTabSz="942237">
              <a:defRPr/>
            </a:pPr>
            <a:endParaRPr lang="en-US" baseline="0" dirty="0"/>
          </a:p>
          <a:p>
            <a:pPr defTabSz="942237">
              <a:defRPr/>
            </a:pPr>
            <a:endParaRPr lang="en-US" baseline="0" dirty="0"/>
          </a:p>
          <a:p>
            <a:pPr defTabSz="942237">
              <a:defRPr/>
            </a:pPr>
            <a:r>
              <a:rPr lang="en-US" dirty="0"/>
              <a:t>According to Bloomberg New Energy Finance, prices have declined over 70% from 2010 to 2016. </a:t>
            </a:r>
          </a:p>
          <a:p>
            <a:pPr defTabSz="942237">
              <a:defRPr/>
            </a:pPr>
            <a:endParaRPr lang="en-US" dirty="0"/>
          </a:p>
          <a:p>
            <a:pPr defTabSz="942237">
              <a:defRPr/>
            </a:pPr>
            <a:r>
              <a:rPr lang="en-US" dirty="0"/>
              <a:t>DOE’s goal is to get the cost of EV batteries to less than $100/kWh, increase range to 300 miles, and decrease charge time to 15 minutes or less.</a:t>
            </a:r>
          </a:p>
          <a:p>
            <a:pPr defTabSz="942237">
              <a:defRPr/>
            </a:pPr>
            <a:endParaRPr lang="en-US" dirty="0"/>
          </a:p>
          <a:p>
            <a:pPr defTabSz="942237">
              <a:defRPr/>
            </a:pPr>
            <a:r>
              <a:rPr lang="en-US" dirty="0"/>
              <a:t>Most analysts claimed lithium-ion battery technology was not capable of powering a robust market for long range vehicles. The belief was that new chemistries with much higher energy densities were needed for EVs to reach their full potential. While this may still be true for batteries to power all vehicles, the cost per kilowatt-hour of batteries has declined far faster than expected and resulted in long range EVs being introduced many years ahead of expert opinions. A good example is the 2012 and 2017 California Air Resources Board analyses for its ZEV program. The 2012 analysis assumed 100-mile BEVs would be the norm out to 2025 while the 2017 analysis assumes vehicles capable of traveling over 200 miles on a charge will be common in that timeframe. </a:t>
            </a:r>
          </a:p>
          <a:p>
            <a:pPr defTabSz="942237">
              <a:defRPr/>
            </a:pPr>
            <a:endParaRPr lang="en-US" dirty="0"/>
          </a:p>
          <a:p>
            <a:pPr defTabSz="942237">
              <a:defRPr/>
            </a:pPr>
            <a:r>
              <a:rPr lang="en-US" dirty="0"/>
              <a:t>Can reduce cost of EV batteries to less than $100/kWh, increase range to 300 miles, and decrease charge time to 15 minutes or less</a:t>
            </a:r>
          </a:p>
          <a:p>
            <a:pPr lvl="1"/>
            <a:r>
              <a:rPr lang="en-US" dirty="0"/>
              <a:t>Ultimate goal is $80/kWh for cost competitiveness</a:t>
            </a:r>
          </a:p>
          <a:p>
            <a:endParaRPr lang="en-US" dirty="0"/>
          </a:p>
          <a:p>
            <a:r>
              <a:rPr lang="en-US" dirty="0"/>
              <a:t>Current Battery Pack Cost Estimates from Two Automakers (Usable Energy)</a:t>
            </a:r>
          </a:p>
          <a:p>
            <a:pPr lvl="1"/>
            <a:r>
              <a:rPr lang="en-US" dirty="0"/>
              <a:t>GM: ~$220-235/kWh</a:t>
            </a:r>
          </a:p>
          <a:p>
            <a:pPr lvl="1"/>
            <a:r>
              <a:rPr lang="en-US" dirty="0"/>
              <a:t>Tesla: ~$223/kWh</a:t>
            </a:r>
          </a:p>
          <a:p>
            <a:r>
              <a:rPr lang="en-US" dirty="0"/>
              <a:t>http://www.automotivebusiness.com.br/abinteligencia/pdf/EV-Price-Parity-Report.pdf- cost parity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https://www.ucsusa.org/sites/default/files/attach/2017/09/cv-factsheets-ev-incentives.pdf?_ga=2.108452610.1630188791.1517413160-1434713090.1436805699SOURCES: ARB 2017; SOULOPOULOS 2017; VOELCKER 2017; SLOWIK, PAVLENKO, AND LUTSEY 2016; VOELCKER 2016; NYKVIST AND NILSSON 2015.</a:t>
            </a:r>
          </a:p>
          <a:p>
            <a:endParaRPr lang="en-US" dirty="0"/>
          </a:p>
        </p:txBody>
      </p:sp>
      <p:sp>
        <p:nvSpPr>
          <p:cNvPr id="4" name="Slide Number Placeholder 3"/>
          <p:cNvSpPr>
            <a:spLocks noGrp="1"/>
          </p:cNvSpPr>
          <p:nvPr>
            <p:ph type="sldNum" sz="quarter" idx="10"/>
          </p:nvPr>
        </p:nvSpPr>
        <p:spPr/>
        <p:txBody>
          <a:bodyPr/>
          <a:lstStyle/>
          <a:p>
            <a:fld id="{D9C58C58-A4B5-40FF-AC30-9F09F17619D4}" type="slidenum">
              <a:rPr lang="en-US" smtClean="0"/>
              <a:t>7</a:t>
            </a:fld>
            <a:endParaRPr lang="en-US"/>
          </a:p>
        </p:txBody>
      </p:sp>
    </p:spTree>
    <p:extLst>
      <p:ext uri="{BB962C8B-B14F-4D97-AF65-F5344CB8AC3E}">
        <p14:creationId xmlns:p14="http://schemas.microsoft.com/office/powerpoint/2010/main" val="4292096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https://www.statista.com/statistics/801263/us-plug-in-electric-vehicle-sales/</a:t>
            </a:r>
          </a:p>
          <a:p>
            <a:r>
              <a:rPr lang="en-US" sz="1200" b="0" i="0" kern="1200" dirty="0">
                <a:solidFill>
                  <a:schemeClr val="tx1"/>
                </a:solidFill>
                <a:effectLst/>
                <a:latin typeface="+mn-lt"/>
                <a:ea typeface="+mn-ea"/>
                <a:cs typeface="+mn-cs"/>
              </a:rPr>
              <a:t>More than nine countries and a dozen cities or states have announced what the media has called “</a:t>
            </a:r>
            <a:r>
              <a:rPr lang="en-US" sz="1200" b="0" i="0" u="none" strike="noStrike" kern="1200" dirty="0">
                <a:solidFill>
                  <a:schemeClr val="tx1"/>
                </a:solidFill>
                <a:effectLst/>
                <a:latin typeface="+mn-lt"/>
                <a:ea typeface="+mn-ea"/>
                <a:cs typeface="+mn-cs"/>
                <a:hlinkClick r:id="rId3"/>
              </a:rPr>
              <a:t>bans</a:t>
            </a:r>
            <a:r>
              <a:rPr lang="en-US" sz="1200" b="0" i="0" kern="1200" dirty="0">
                <a:solidFill>
                  <a:schemeClr val="tx1"/>
                </a:solidFill>
                <a:effectLst/>
                <a:latin typeface="+mn-lt"/>
                <a:ea typeface="+mn-ea"/>
                <a:cs typeface="+mn-cs"/>
              </a:rPr>
              <a:t>” in the last few years. Copenhagen mayor Frank Jensen </a:t>
            </a:r>
            <a:r>
              <a:rPr lang="en-US" sz="1200" b="0" i="0" u="none" strike="noStrike" kern="1200" dirty="0">
                <a:solidFill>
                  <a:schemeClr val="tx1"/>
                </a:solidFill>
                <a:effectLst/>
                <a:latin typeface="+mn-lt"/>
                <a:ea typeface="+mn-ea"/>
                <a:cs typeface="+mn-cs"/>
                <a:hlinkClick r:id="rId4"/>
              </a:rPr>
              <a:t>wants</a:t>
            </a:r>
            <a:r>
              <a:rPr lang="en-US" sz="1200" b="0" i="0" kern="1200" dirty="0">
                <a:solidFill>
                  <a:schemeClr val="tx1"/>
                </a:solidFill>
                <a:effectLst/>
                <a:latin typeface="+mn-lt"/>
                <a:ea typeface="+mn-ea"/>
                <a:cs typeface="+mn-cs"/>
              </a:rPr>
              <a:t> the city to end all new diesel cars starting next year. Last December, Paris, Madrid, Athens and Mexico City </a:t>
            </a:r>
            <a:r>
              <a:rPr lang="en-US" sz="1200" b="0" i="0" u="none" strike="noStrike" kern="1200" dirty="0">
                <a:solidFill>
                  <a:schemeClr val="tx1"/>
                </a:solidFill>
                <a:effectLst/>
                <a:latin typeface="+mn-lt"/>
                <a:ea typeface="+mn-ea"/>
                <a:cs typeface="+mn-cs"/>
                <a:hlinkClick r:id="rId5"/>
              </a:rPr>
              <a:t>said they would </a:t>
            </a:r>
            <a:r>
              <a:rPr lang="en-US" sz="1200" b="0" i="0" kern="1200" dirty="0">
                <a:solidFill>
                  <a:schemeClr val="tx1"/>
                </a:solidFill>
                <a:effectLst/>
                <a:latin typeface="+mn-lt"/>
                <a:ea typeface="+mn-ea"/>
                <a:cs typeface="+mn-cs"/>
              </a:rPr>
              <a:t> remove diesel cars and vans by 2025. Norway will phase out conventional cars by 2025, followed by France and the United Kingdom in 2040 and 2050, respectively.</a:t>
            </a:r>
          </a:p>
          <a:p>
            <a:r>
              <a:rPr lang="en-US" sz="1200" b="0" i="0" kern="1200" dirty="0">
                <a:solidFill>
                  <a:schemeClr val="tx1"/>
                </a:solidFill>
                <a:effectLst/>
                <a:latin typeface="+mn-lt"/>
                <a:ea typeface="+mn-ea"/>
                <a:cs typeface="+mn-cs"/>
              </a:rPr>
              <a:t>Volvo and Tesla – 100% electric</a:t>
            </a:r>
            <a:endParaRPr lang="en-US" dirty="0"/>
          </a:p>
        </p:txBody>
      </p:sp>
      <p:sp>
        <p:nvSpPr>
          <p:cNvPr id="4" name="Slide Number Placeholder 3"/>
          <p:cNvSpPr>
            <a:spLocks noGrp="1"/>
          </p:cNvSpPr>
          <p:nvPr>
            <p:ph type="sldNum" sz="quarter" idx="5"/>
          </p:nvPr>
        </p:nvSpPr>
        <p:spPr/>
        <p:txBody>
          <a:bodyPr/>
          <a:lstStyle/>
          <a:p>
            <a:fld id="{146DA0A4-6ADF-4994-8563-A6A706FE48D1}" type="slidenum">
              <a:rPr lang="en-US" smtClean="0"/>
              <a:pPr/>
              <a:t>8</a:t>
            </a:fld>
            <a:endParaRPr lang="en-US"/>
          </a:p>
        </p:txBody>
      </p:sp>
    </p:spTree>
    <p:extLst>
      <p:ext uri="{BB962C8B-B14F-4D97-AF65-F5344CB8AC3E}">
        <p14:creationId xmlns:p14="http://schemas.microsoft.com/office/powerpoint/2010/main" val="2505853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t>
            </a:r>
            <a:r>
              <a:rPr lang="en-US" dirty="0" err="1"/>
              <a:t>www.trendhunter.com</a:t>
            </a:r>
            <a:r>
              <a:rPr lang="en-US" dirty="0"/>
              <a:t>/trends/</a:t>
            </a:r>
            <a:r>
              <a:rPr lang="en-US" dirty="0" err="1"/>
              <a:t>nemo</a:t>
            </a:r>
            <a:r>
              <a:rPr lang="en-US" dirty="0"/>
              <a:t>-electric-truck : 25 mph max, </a:t>
            </a:r>
          </a:p>
          <a:p>
            <a:r>
              <a:rPr lang="en-US" dirty="0"/>
              <a:t>http://</a:t>
            </a:r>
            <a:r>
              <a:rPr lang="en-US" dirty="0" err="1"/>
              <a:t>www.viamotors.com</a:t>
            </a:r>
            <a:r>
              <a:rPr lang="en-US" dirty="0"/>
              <a:t>/vehicles/electric-truck/ </a:t>
            </a:r>
            <a:r>
              <a:rPr lang="en-US" sz="1200" kern="1200" dirty="0">
                <a:solidFill>
                  <a:schemeClr val="tx1"/>
                </a:solidFill>
                <a:latin typeface="+mn-lt"/>
                <a:ea typeface="+mn-ea"/>
                <a:cs typeface="+mn-cs"/>
              </a:rPr>
              <a:t>40 miles in all-electric mode with near zero emissions, and a full range of 400 miles on a single fill-up.  Exportable power: 14.4 kW @60 A</a:t>
            </a:r>
            <a:endParaRPr lang="en-US" dirty="0"/>
          </a:p>
        </p:txBody>
      </p:sp>
      <p:sp>
        <p:nvSpPr>
          <p:cNvPr id="4" name="Slide Number Placeholder 3"/>
          <p:cNvSpPr>
            <a:spLocks noGrp="1"/>
          </p:cNvSpPr>
          <p:nvPr>
            <p:ph type="sldNum" sz="quarter" idx="10"/>
          </p:nvPr>
        </p:nvSpPr>
        <p:spPr/>
        <p:txBody>
          <a:bodyPr/>
          <a:lstStyle/>
          <a:p>
            <a:pPr>
              <a:defRPr/>
            </a:pPr>
            <a:fld id="{458B6E5D-FF75-4059-8167-1C0D0215B99D}" type="slidenum">
              <a:rPr lang="en-US" smtClean="0"/>
              <a:pPr>
                <a:defRPr/>
              </a:pPr>
              <a:t>9</a:t>
            </a:fld>
            <a:endParaRPr lang="en-US"/>
          </a:p>
        </p:txBody>
      </p:sp>
    </p:spTree>
    <p:extLst>
      <p:ext uri="{BB962C8B-B14F-4D97-AF65-F5344CB8AC3E}">
        <p14:creationId xmlns:p14="http://schemas.microsoft.com/office/powerpoint/2010/main" val="11242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Newton (Smith) BEV </a:t>
            </a:r>
            <a:r>
              <a:rPr lang="en-US" sz="1200" kern="1200" dirty="0" err="1">
                <a:solidFill>
                  <a:schemeClr val="tx1"/>
                </a:solidFill>
                <a:latin typeface="+mn-lt"/>
                <a:ea typeface="+mn-ea"/>
                <a:cs typeface="+mn-cs"/>
              </a:rPr>
              <a:t>eTrans</a:t>
            </a:r>
            <a:r>
              <a:rPr lang="en-US" sz="1200" kern="1200" dirty="0">
                <a:solidFill>
                  <a:schemeClr val="tx1"/>
                </a:solidFill>
                <a:latin typeface="+mn-lt"/>
                <a:ea typeface="+mn-ea"/>
                <a:cs typeface="+mn-cs"/>
              </a:rPr>
              <a:t> travels up to 120 miles on a charge at speeds up to 50 mph</a:t>
            </a:r>
            <a:endParaRPr lang="en-US" dirty="0"/>
          </a:p>
        </p:txBody>
      </p:sp>
      <p:sp>
        <p:nvSpPr>
          <p:cNvPr id="4" name="Slide Number Placeholder 3"/>
          <p:cNvSpPr>
            <a:spLocks noGrp="1"/>
          </p:cNvSpPr>
          <p:nvPr>
            <p:ph type="sldNum" sz="quarter" idx="10"/>
          </p:nvPr>
        </p:nvSpPr>
        <p:spPr/>
        <p:txBody>
          <a:bodyPr/>
          <a:lstStyle/>
          <a:p>
            <a:pPr>
              <a:defRPr/>
            </a:pPr>
            <a:fld id="{458B6E5D-FF75-4059-8167-1C0D0215B99D}" type="slidenum">
              <a:rPr lang="en-US" smtClean="0"/>
              <a:pPr>
                <a:defRPr/>
              </a:pPr>
              <a:t>10</a:t>
            </a:fld>
            <a:endParaRPr lang="en-US"/>
          </a:p>
        </p:txBody>
      </p:sp>
    </p:spTree>
    <p:extLst>
      <p:ext uri="{BB962C8B-B14F-4D97-AF65-F5344CB8AC3E}">
        <p14:creationId xmlns:p14="http://schemas.microsoft.com/office/powerpoint/2010/main" val="1928029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Newton (Smith) BEV </a:t>
            </a:r>
            <a:r>
              <a:rPr lang="en-US" sz="1200" kern="1200" dirty="0" err="1">
                <a:solidFill>
                  <a:schemeClr val="tx1"/>
                </a:solidFill>
                <a:latin typeface="+mn-lt"/>
                <a:ea typeface="+mn-ea"/>
                <a:cs typeface="+mn-cs"/>
              </a:rPr>
              <a:t>eTrans</a:t>
            </a:r>
            <a:r>
              <a:rPr lang="en-US" sz="1200" kern="1200" dirty="0">
                <a:solidFill>
                  <a:schemeClr val="tx1"/>
                </a:solidFill>
                <a:latin typeface="+mn-lt"/>
                <a:ea typeface="+mn-ea"/>
                <a:cs typeface="+mn-cs"/>
              </a:rPr>
              <a:t> travels up to 120 miles on a charge at speeds up to 50 mph</a:t>
            </a:r>
            <a:endParaRPr lang="en-US" dirty="0"/>
          </a:p>
        </p:txBody>
      </p:sp>
      <p:sp>
        <p:nvSpPr>
          <p:cNvPr id="4" name="Slide Number Placeholder 3"/>
          <p:cNvSpPr>
            <a:spLocks noGrp="1"/>
          </p:cNvSpPr>
          <p:nvPr>
            <p:ph type="sldNum" sz="quarter" idx="10"/>
          </p:nvPr>
        </p:nvSpPr>
        <p:spPr/>
        <p:txBody>
          <a:bodyPr/>
          <a:lstStyle/>
          <a:p>
            <a:pPr>
              <a:defRPr/>
            </a:pPr>
            <a:fld id="{458B6E5D-FF75-4059-8167-1C0D0215B99D}" type="slidenum">
              <a:rPr lang="en-US" smtClean="0"/>
              <a:pPr>
                <a:defRPr/>
              </a:pPr>
              <a:t>11</a:t>
            </a:fld>
            <a:endParaRPr lang="en-US"/>
          </a:p>
        </p:txBody>
      </p:sp>
    </p:spTree>
    <p:extLst>
      <p:ext uri="{BB962C8B-B14F-4D97-AF65-F5344CB8AC3E}">
        <p14:creationId xmlns:p14="http://schemas.microsoft.com/office/powerpoint/2010/main" val="3467469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7F2BD7-723E-41FC-804D-387A379429B2}" type="slidenum">
              <a:rPr lang="en-US" smtClean="0"/>
              <a:t>12</a:t>
            </a:fld>
            <a:endParaRPr lang="en-US"/>
          </a:p>
        </p:txBody>
      </p:sp>
    </p:spTree>
    <p:extLst>
      <p:ext uri="{BB962C8B-B14F-4D97-AF65-F5344CB8AC3E}">
        <p14:creationId xmlns:p14="http://schemas.microsoft.com/office/powerpoint/2010/main" val="2467704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DA0A4-6ADF-4994-8563-A6A706FE48D1}" type="slidenum">
              <a:rPr lang="en-US" smtClean="0"/>
              <a:pPr/>
              <a:t>16</a:t>
            </a:fld>
            <a:endParaRPr lang="en-US"/>
          </a:p>
        </p:txBody>
      </p:sp>
    </p:spTree>
    <p:extLst>
      <p:ext uri="{BB962C8B-B14F-4D97-AF65-F5344CB8AC3E}">
        <p14:creationId xmlns:p14="http://schemas.microsoft.com/office/powerpoint/2010/main" val="120390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Times New Roman" panose="02020603050405020304" pitchFamily="18" charset="0"/>
                <a:cs typeface="Times New Roman" panose="02020603050405020304" pitchFamily="18" charset="0"/>
              </a:rPr>
              <a:t>Programs that </a:t>
            </a:r>
          </a:p>
          <a:p>
            <a:r>
              <a:rPr lang="en-US" dirty="0">
                <a:latin typeface="Calibri" panose="020F0502020204030204" pitchFamily="34" charset="0"/>
                <a:ea typeface="Times New Roman" panose="02020603050405020304" pitchFamily="18" charset="0"/>
                <a:cs typeface="Times New Roman" panose="02020603050405020304" pitchFamily="18" charset="0"/>
              </a:rPr>
              <a:t>Lower carbon dioxide emissions</a:t>
            </a:r>
          </a:p>
          <a:p>
            <a:r>
              <a:rPr lang="en-US" dirty="0">
                <a:latin typeface="Calibri" panose="020F0502020204030204" pitchFamily="34" charset="0"/>
                <a:ea typeface="Times New Roman" panose="02020603050405020304" pitchFamily="18" charset="0"/>
                <a:cs typeface="Times New Roman" panose="02020603050405020304" pitchFamily="18" charset="0"/>
              </a:rPr>
              <a:t>Replace fossil fuel use</a:t>
            </a:r>
          </a:p>
          <a:p>
            <a:r>
              <a:rPr lang="en-US" dirty="0">
                <a:latin typeface="Calibri" panose="020F0502020204030204" pitchFamily="34" charset="0"/>
                <a:ea typeface="Times New Roman" panose="02020603050405020304" pitchFamily="18" charset="0"/>
                <a:cs typeface="Times New Roman" panose="02020603050405020304" pitchFamily="18" charset="0"/>
              </a:rPr>
              <a:t>Create cost savings</a:t>
            </a:r>
          </a:p>
          <a:p>
            <a:r>
              <a:rPr lang="en-US" dirty="0">
                <a:latin typeface="Calibri" panose="020F0502020204030204" pitchFamily="34" charset="0"/>
                <a:ea typeface="Times New Roman" panose="02020603050405020304" pitchFamily="18" charset="0"/>
                <a:cs typeface="Times New Roman" panose="02020603050405020304" pitchFamily="18" charset="0"/>
              </a:rPr>
              <a:t>Improve electric grid operations </a:t>
            </a:r>
          </a:p>
          <a:p>
            <a:r>
              <a:rPr lang="en-US" dirty="0">
                <a:latin typeface="Calibri" panose="020F0502020204030204" pitchFamily="34" charset="0"/>
                <a:ea typeface="Times New Roman" panose="02020603050405020304" pitchFamily="18" charset="0"/>
                <a:cs typeface="Times New Roman" panose="02020603050405020304" pitchFamily="18" charset="0"/>
              </a:rPr>
              <a:t>Reduce increases to peak demand</a:t>
            </a:r>
          </a:p>
          <a:p>
            <a:r>
              <a:rPr lang="en-US" dirty="0">
                <a:latin typeface="Calibri" panose="020F0502020204030204" pitchFamily="34" charset="0"/>
                <a:ea typeface="Times New Roman" panose="02020603050405020304" pitchFamily="18" charset="0"/>
                <a:cs typeface="Times New Roman" panose="02020603050405020304" pitchFamily="18" charset="0"/>
              </a:rPr>
              <a:t>Improve electric usage load shape</a:t>
            </a:r>
          </a:p>
          <a:p>
            <a:r>
              <a:rPr lang="en-US" dirty="0">
                <a:latin typeface="Calibri" panose="020F0502020204030204" pitchFamily="34" charset="0"/>
                <a:ea typeface="Times New Roman" panose="02020603050405020304" pitchFamily="18" charset="0"/>
                <a:cs typeface="Times New Roman" panose="02020603050405020304" pitchFamily="18" charset="0"/>
              </a:rPr>
              <a:t>Align electric usage with times of renewable generation. </a:t>
            </a:r>
          </a:p>
          <a:p>
            <a:endParaRPr lang="en-US" dirty="0">
              <a:latin typeface="Calibri" panose="020F0502020204030204" pitchFamily="34" charset="0"/>
              <a:ea typeface="Times New Roman" panose="02020603050405020304" pitchFamily="18" charset="0"/>
              <a:cs typeface="Times New Roman" panose="02020603050405020304" pitchFamily="18" charset="0"/>
            </a:endParaRPr>
          </a:p>
          <a:p>
            <a:r>
              <a:rPr lang="en-US" dirty="0">
                <a:latin typeface="Calibri" panose="020F0502020204030204" pitchFamily="34" charset="0"/>
                <a:ea typeface="Times New Roman" panose="02020603050405020304" pitchFamily="18" charset="0"/>
                <a:cs typeface="Times New Roman" panose="02020603050405020304" pitchFamily="18" charset="0"/>
              </a:rPr>
              <a:t>Programs provide incentives to encourage electricity use at times when</a:t>
            </a:r>
          </a:p>
          <a:p>
            <a:r>
              <a:rPr lang="en-US" dirty="0">
                <a:latin typeface="Calibri" panose="020F0502020204030204" pitchFamily="34" charset="0"/>
                <a:ea typeface="Times New Roman" panose="02020603050405020304" pitchFamily="18" charset="0"/>
                <a:cs typeface="Times New Roman" panose="02020603050405020304" pitchFamily="18" charset="0"/>
              </a:rPr>
              <a:t>Usage of overall system is low  </a:t>
            </a:r>
          </a:p>
          <a:p>
            <a:r>
              <a:rPr lang="en-US" dirty="0">
                <a:latin typeface="Calibri" panose="020F0502020204030204" pitchFamily="34" charset="0"/>
                <a:ea typeface="Times New Roman" panose="02020603050405020304" pitchFamily="18" charset="0"/>
                <a:cs typeface="Times New Roman" panose="02020603050405020304" pitchFamily="18" charset="0"/>
              </a:rPr>
              <a:t>When generation from renewable energy sources is high</a:t>
            </a:r>
          </a:p>
          <a:p>
            <a:endParaRPr lang="en-US" dirty="0"/>
          </a:p>
        </p:txBody>
      </p:sp>
      <p:sp>
        <p:nvSpPr>
          <p:cNvPr id="4" name="Slide Number Placeholder 3"/>
          <p:cNvSpPr>
            <a:spLocks noGrp="1"/>
          </p:cNvSpPr>
          <p:nvPr>
            <p:ph type="sldNum" sz="quarter" idx="5"/>
          </p:nvPr>
        </p:nvSpPr>
        <p:spPr/>
        <p:txBody>
          <a:bodyPr/>
          <a:lstStyle/>
          <a:p>
            <a:fld id="{F1FB378C-A004-489E-BE92-E97026B36EEE}" type="slidenum">
              <a:rPr lang="en-US" smtClean="0"/>
              <a:t>17</a:t>
            </a:fld>
            <a:endParaRPr lang="en-US"/>
          </a:p>
        </p:txBody>
      </p:sp>
    </p:spTree>
    <p:extLst>
      <p:ext uri="{BB962C8B-B14F-4D97-AF65-F5344CB8AC3E}">
        <p14:creationId xmlns:p14="http://schemas.microsoft.com/office/powerpoint/2010/main" val="336685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Tim’s last slide</a:t>
            </a:r>
          </a:p>
        </p:txBody>
      </p:sp>
      <p:sp>
        <p:nvSpPr>
          <p:cNvPr id="4" name="Slide Number Placeholder 3"/>
          <p:cNvSpPr>
            <a:spLocks noGrp="1"/>
          </p:cNvSpPr>
          <p:nvPr>
            <p:ph type="sldNum" sz="quarter" idx="5"/>
          </p:nvPr>
        </p:nvSpPr>
        <p:spPr/>
        <p:txBody>
          <a:bodyPr/>
          <a:lstStyle/>
          <a:p>
            <a:fld id="{3E6EC8B7-568E-7548-BFA1-0A74F91965B7}" type="slidenum">
              <a:rPr lang="en-US" smtClean="0"/>
              <a:t>18</a:t>
            </a:fld>
            <a:endParaRPr lang="en-US" dirty="0"/>
          </a:p>
        </p:txBody>
      </p:sp>
    </p:spTree>
    <p:extLst>
      <p:ext uri="{BB962C8B-B14F-4D97-AF65-F5344CB8AC3E}">
        <p14:creationId xmlns:p14="http://schemas.microsoft.com/office/powerpoint/2010/main" val="4220415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visited over 70 condo &amp; apartment buildings in Illinois since 2014 to assess EV charging needs..  1/3 in last year.</a:t>
            </a:r>
          </a:p>
        </p:txBody>
      </p:sp>
      <p:sp>
        <p:nvSpPr>
          <p:cNvPr id="4" name="Slide Number Placeholder 3"/>
          <p:cNvSpPr>
            <a:spLocks noGrp="1"/>
          </p:cNvSpPr>
          <p:nvPr>
            <p:ph type="sldNum" sz="quarter" idx="5"/>
          </p:nvPr>
        </p:nvSpPr>
        <p:spPr/>
        <p:txBody>
          <a:bodyPr/>
          <a:lstStyle/>
          <a:p>
            <a:fld id="{66889B4D-EF55-194B-B5D1-EF8E078B0E99}" type="slidenum">
              <a:rPr lang="en-US" smtClean="0"/>
              <a:t>22</a:t>
            </a:fld>
            <a:endParaRPr lang="en-US"/>
          </a:p>
        </p:txBody>
      </p:sp>
    </p:spTree>
    <p:extLst>
      <p:ext uri="{BB962C8B-B14F-4D97-AF65-F5344CB8AC3E}">
        <p14:creationId xmlns:p14="http://schemas.microsoft.com/office/powerpoint/2010/main" val="25340403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9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FDDBACE-0F8F-43FD-98F0-DEE13552DADA}" type="slidenum">
              <a:rPr lang="en-US" noProof="0" smtClean="0"/>
              <a:t>23</a:t>
            </a:fld>
            <a:endParaRPr lang="en-US" noProof="0" dirty="0"/>
          </a:p>
        </p:txBody>
      </p:sp>
    </p:spTree>
    <p:extLst>
      <p:ext uri="{BB962C8B-B14F-4D97-AF65-F5344CB8AC3E}">
        <p14:creationId xmlns:p14="http://schemas.microsoft.com/office/powerpoint/2010/main" val="2704492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aseline="0">
                <a:solidFill>
                  <a:schemeClr val="bg2">
                    <a:lumMod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p:txBody>
          <a:bodyPr/>
          <a:lstStyle/>
          <a:p>
            <a:pPr marL="0" indent="0">
              <a:buFont typeface="Wingdings" charset="2"/>
              <a:buNone/>
            </a:pPr>
            <a:fld id="{4659AF71-E357-422B-9824-9280312DB226}" type="slidenum">
              <a:rPr lang="en-US" smtClean="0"/>
              <a:pPr marL="0" indent="0">
                <a:buFont typeface="Wingdings" charset="2"/>
                <a:buNone/>
              </a:pPr>
              <a:t>‹#›</a:t>
            </a:fld>
            <a:endParaRPr lang="en-US" dirty="0"/>
          </a:p>
        </p:txBody>
      </p:sp>
    </p:spTree>
    <p:extLst>
      <p:ext uri="{BB962C8B-B14F-4D97-AF65-F5344CB8AC3E}">
        <p14:creationId xmlns:p14="http://schemas.microsoft.com/office/powerpoint/2010/main" val="421755292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3964" y="0"/>
            <a:ext cx="8229600" cy="1143000"/>
          </a:xfrm>
        </p:spPr>
        <p:txBody>
          <a:bodyPr>
            <a:normAutofit/>
          </a:bodyPr>
          <a:lstStyle>
            <a:lvl1pPr>
              <a:defRPr lang="en-US" sz="4400" b="1" kern="1200" dirty="0">
                <a:ln w="12700" cmpd="sng">
                  <a:solidFill>
                    <a:schemeClr val="bg1"/>
                  </a:solidFill>
                  <a:prstDash val="solid"/>
                </a:ln>
                <a:solidFill>
                  <a:srgbClr val="BEFEC4"/>
                </a:solidFill>
                <a:effectLst>
                  <a:outerShdw blurRad="50800" dist="38100" dir="2700000" algn="tl" rotWithShape="0">
                    <a:prstClr val="black">
                      <a:alpha val="40000"/>
                    </a:prstClr>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185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pPr marL="0" indent="0">
              <a:buFont typeface="Wingdings" charset="2"/>
              <a:buNone/>
            </a:pPr>
            <a:fld id="{4659AF71-E357-422B-9824-9280312DB226}" type="slidenum">
              <a:rPr lang="en-US" smtClean="0"/>
              <a:pPr marL="0" indent="0">
                <a:buFont typeface="Wingdings" charset="2"/>
                <a:buNone/>
              </a:pPr>
              <a:t>‹#›</a:t>
            </a:fld>
            <a:endParaRPr lang="en-US" dirty="0"/>
          </a:p>
        </p:txBody>
      </p:sp>
    </p:spTree>
    <p:extLst>
      <p:ext uri="{BB962C8B-B14F-4D97-AF65-F5344CB8AC3E}">
        <p14:creationId xmlns:p14="http://schemas.microsoft.com/office/powerpoint/2010/main" val="3273946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4659AF71-E357-422B-9824-9280312DB226}" type="slidenum">
              <a:rPr lang="en-US" smtClean="0"/>
              <a:pPr/>
              <a:t>‹#›</a:t>
            </a:fld>
            <a:endParaRPr lang="en-US"/>
          </a:p>
        </p:txBody>
      </p:sp>
    </p:spTree>
    <p:extLst>
      <p:ext uri="{BB962C8B-B14F-4D97-AF65-F5344CB8AC3E}">
        <p14:creationId xmlns:p14="http://schemas.microsoft.com/office/powerpoint/2010/main" val="2772824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indent="0">
              <a:buFont typeface="Wingdings" charset="2"/>
              <a:buNone/>
            </a:pPr>
            <a:fld id="{4659AF71-E357-422B-9824-9280312DB226}" type="slidenum">
              <a:rPr lang="en-US" smtClean="0"/>
              <a:pPr marL="0" indent="0">
                <a:buFont typeface="Wingdings" charset="2"/>
                <a:buNone/>
              </a:pPr>
              <a:t>‹#›</a:t>
            </a:fld>
            <a:endParaRPr lang="en-US" dirty="0"/>
          </a:p>
        </p:txBody>
      </p:sp>
    </p:spTree>
    <p:extLst>
      <p:ext uri="{BB962C8B-B14F-4D97-AF65-F5344CB8AC3E}">
        <p14:creationId xmlns:p14="http://schemas.microsoft.com/office/powerpoint/2010/main" val="2636875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pPr marL="0" indent="0">
              <a:buFont typeface="Wingdings" charset="2"/>
              <a:buNone/>
            </a:pPr>
            <a:fld id="{4659AF71-E357-422B-9824-9280312DB226}" type="slidenum">
              <a:rPr lang="en-US" smtClean="0"/>
              <a:pPr marL="0" indent="0">
                <a:buFont typeface="Wingdings" charset="2"/>
                <a:buNone/>
              </a:pPr>
              <a:t>‹#›</a:t>
            </a:fld>
            <a:endParaRPr lang="en-US" dirty="0"/>
          </a:p>
        </p:txBody>
      </p:sp>
    </p:spTree>
    <p:extLst>
      <p:ext uri="{BB962C8B-B14F-4D97-AF65-F5344CB8AC3E}">
        <p14:creationId xmlns:p14="http://schemas.microsoft.com/office/powerpoint/2010/main" val="736008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659AF71-E357-422B-9824-9280312DB226}" type="slidenum">
              <a:rPr lang="en-US" smtClean="0"/>
              <a:pPr/>
              <a:t>‹#›</a:t>
            </a:fld>
            <a:endParaRPr lang="en-US"/>
          </a:p>
        </p:txBody>
      </p:sp>
    </p:spTree>
    <p:extLst>
      <p:ext uri="{BB962C8B-B14F-4D97-AF65-F5344CB8AC3E}">
        <p14:creationId xmlns:p14="http://schemas.microsoft.com/office/powerpoint/2010/main" val="1390394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pPr marL="0" indent="0">
              <a:buFont typeface="Wingdings" charset="2"/>
              <a:buNone/>
            </a:pPr>
            <a:fld id="{4659AF71-E357-422B-9824-9280312DB226}" type="slidenum">
              <a:rPr lang="en-US" smtClean="0"/>
              <a:pPr marL="0" indent="0">
                <a:buFont typeface="Wingdings" charset="2"/>
                <a:buNone/>
              </a:pPr>
              <a:t>‹#›</a:t>
            </a:fld>
            <a:endParaRPr lang="en-US" dirty="0"/>
          </a:p>
        </p:txBody>
      </p:sp>
    </p:spTree>
    <p:extLst>
      <p:ext uri="{BB962C8B-B14F-4D97-AF65-F5344CB8AC3E}">
        <p14:creationId xmlns:p14="http://schemas.microsoft.com/office/powerpoint/2010/main" val="3368236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pPr marL="0" indent="0">
              <a:buFont typeface="Wingdings" charset="2"/>
              <a:buNone/>
            </a:pPr>
            <a:fld id="{4659AF71-E357-422B-9824-9280312DB226}" type="slidenum">
              <a:rPr lang="en-US" smtClean="0"/>
              <a:pPr marL="0" indent="0">
                <a:buFont typeface="Wingdings" charset="2"/>
                <a:buNone/>
              </a:pPr>
              <a:t>‹#›</a:t>
            </a:fld>
            <a:endParaRPr lang="en-US" dirty="0"/>
          </a:p>
        </p:txBody>
      </p:sp>
    </p:spTree>
    <p:extLst>
      <p:ext uri="{BB962C8B-B14F-4D97-AF65-F5344CB8AC3E}">
        <p14:creationId xmlns:p14="http://schemas.microsoft.com/office/powerpoint/2010/main" val="1761306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pPr marL="0" indent="0">
              <a:buFont typeface="Wingdings" charset="2"/>
              <a:buNone/>
            </a:pPr>
            <a:fld id="{4659AF71-E357-422B-9824-9280312DB226}" type="slidenum">
              <a:rPr lang="en-US" smtClean="0"/>
              <a:pPr marL="0" indent="0">
                <a:buFont typeface="Wingdings" charset="2"/>
                <a:buNone/>
              </a:pPr>
              <a:t>‹#›</a:t>
            </a:fld>
            <a:endParaRPr lang="en-US" dirty="0"/>
          </a:p>
        </p:txBody>
      </p:sp>
    </p:spTree>
    <p:extLst>
      <p:ext uri="{BB962C8B-B14F-4D97-AF65-F5344CB8AC3E}">
        <p14:creationId xmlns:p14="http://schemas.microsoft.com/office/powerpoint/2010/main" val="2828687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4659AF71-E357-422B-9824-9280312DB226}" type="slidenum">
              <a:rPr lang="en-US" smtClean="0"/>
              <a:pPr/>
              <a:t>‹#›</a:t>
            </a:fld>
            <a:endParaRPr lang="en-US"/>
          </a:p>
        </p:txBody>
      </p:sp>
      <p:sp>
        <p:nvSpPr>
          <p:cNvPr id="5" name="TextBox 4">
            <a:extLst>
              <a:ext uri="{FF2B5EF4-FFF2-40B4-BE49-F238E27FC236}">
                <a16:creationId xmlns:a16="http://schemas.microsoft.com/office/drawing/2014/main" id="{AB88E23F-B0E8-5F8A-0E6A-53AE7CA6F5B3}"/>
              </a:ext>
            </a:extLst>
          </p:cNvPr>
          <p:cNvSpPr txBox="1"/>
          <p:nvPr userDrawn="1"/>
        </p:nvSpPr>
        <p:spPr>
          <a:xfrm>
            <a:off x="7257368" y="6429907"/>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125725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With Image">
    <p:bg>
      <p:bgPr>
        <a:gradFill flip="none" rotWithShape="1">
          <a:gsLst>
            <a:gs pos="0">
              <a:srgbClr val="012D04"/>
            </a:gs>
            <a:gs pos="64000">
              <a:srgbClr val="309287"/>
            </a:gs>
            <a:gs pos="39000">
              <a:srgbClr val="2B8779"/>
            </a:gs>
            <a:gs pos="98000">
              <a:srgbClr val="BEFEC4"/>
            </a:gs>
          </a:gsLst>
          <a:lin ang="2700000" scaled="1"/>
          <a:tileRect/>
        </a:gra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F0F2A7DB-2B15-49B0-A070-0F96A938729B}"/>
              </a:ext>
            </a:extLst>
          </p:cNvPr>
          <p:cNvSpPr/>
          <p:nvPr userDrawn="1"/>
        </p:nvSpPr>
        <p:spPr>
          <a:xfrm rot="20700000" flipH="1">
            <a:off x="-591492" y="-527099"/>
            <a:ext cx="6692895" cy="7720067"/>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bg1">
                  <a:lumMod val="95000"/>
                </a:schemeClr>
              </a:gs>
              <a:gs pos="94000">
                <a:srgbClr val="17D947"/>
              </a:gs>
            </a:gsLst>
            <a:path path="circle">
              <a:fillToRect l="100000" b="100000"/>
            </a:path>
            <a:tileRect t="-100000" r="-100000"/>
          </a:gradFill>
          <a:ln w="9525" cap="flat">
            <a:noFill/>
            <a:prstDash val="solid"/>
            <a:miter/>
          </a:ln>
        </p:spPr>
        <p:txBody>
          <a:bodyPr wrap="square" rtlCol="0" anchor="ctr">
            <a:noAutofit/>
          </a:bodyPr>
          <a:lstStyle/>
          <a:p>
            <a:endParaRPr lang="en-US" sz="1350" noProof="0" dirty="0"/>
          </a:p>
        </p:txBody>
      </p:sp>
      <p:sp>
        <p:nvSpPr>
          <p:cNvPr id="12" name="Freeform: Shape 11">
            <a:extLst>
              <a:ext uri="{FF2B5EF4-FFF2-40B4-BE49-F238E27FC236}">
                <a16:creationId xmlns:a16="http://schemas.microsoft.com/office/drawing/2014/main" id="{EA43BE58-813F-4D03-87F1-5A7708ED6326}"/>
              </a:ext>
            </a:extLst>
          </p:cNvPr>
          <p:cNvSpPr/>
          <p:nvPr userDrawn="1"/>
        </p:nvSpPr>
        <p:spPr>
          <a:xfrm rot="10800000">
            <a:off x="-209317" y="-439176"/>
            <a:ext cx="4853236" cy="477487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noFill/>
          <a:ln w="9525" cap="flat">
            <a:noFill/>
            <a:prstDash val="solid"/>
            <a:miter/>
          </a:ln>
        </p:spPr>
        <p:txBody>
          <a:bodyPr rtlCol="0" anchor="ctr"/>
          <a:lstStyle/>
          <a:p>
            <a:endParaRPr lang="en-US" sz="1350" noProof="0" dirty="0"/>
          </a:p>
        </p:txBody>
      </p:sp>
      <p:sp>
        <p:nvSpPr>
          <p:cNvPr id="2" name="Title 1">
            <a:extLst>
              <a:ext uri="{FF2B5EF4-FFF2-40B4-BE49-F238E27FC236}">
                <a16:creationId xmlns:a16="http://schemas.microsoft.com/office/drawing/2014/main" id="{5A2515AF-700C-45E8-AA05-EBCBEACBF236}"/>
              </a:ext>
            </a:extLst>
          </p:cNvPr>
          <p:cNvSpPr>
            <a:spLocks noGrp="1"/>
          </p:cNvSpPr>
          <p:nvPr>
            <p:ph type="ctrTitle"/>
          </p:nvPr>
        </p:nvSpPr>
        <p:spPr>
          <a:xfrm>
            <a:off x="5378297" y="3133725"/>
            <a:ext cx="3074390" cy="2078700"/>
          </a:xfrm>
        </p:spPr>
        <p:txBody>
          <a:bodyPr anchor="b"/>
          <a:lstStyle>
            <a:lvl1pPr algn="r">
              <a:lnSpc>
                <a:spcPts val="3750"/>
              </a:lnSpc>
              <a:defRPr sz="3300" cap="all" baseline="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B89FC95D-4CD8-4192-B0C2-D1B82FBB1DC4}"/>
              </a:ext>
            </a:extLst>
          </p:cNvPr>
          <p:cNvSpPr>
            <a:spLocks noGrp="1"/>
          </p:cNvSpPr>
          <p:nvPr>
            <p:ph type="subTitle" idx="1"/>
          </p:nvPr>
        </p:nvSpPr>
        <p:spPr>
          <a:xfrm>
            <a:off x="5378297" y="5428424"/>
            <a:ext cx="3074390" cy="1048939"/>
          </a:xfrm>
        </p:spPr>
        <p:txBody>
          <a:bodyPr/>
          <a:lstStyle>
            <a:lvl1pPr marL="0" indent="0" algn="r">
              <a:buNone/>
              <a:defRPr sz="1500" b="1" cap="all"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p>
        </p:txBody>
      </p:sp>
    </p:spTree>
    <p:extLst>
      <p:ext uri="{BB962C8B-B14F-4D97-AF65-F5344CB8AC3E}">
        <p14:creationId xmlns:p14="http://schemas.microsoft.com/office/powerpoint/2010/main" val="1818215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lang="en-US" sz="3600" b="0" kern="12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lvl="2"/>
            <a:r>
              <a:rPr lang="en-US" dirty="0"/>
              <a:t>Pag</a:t>
            </a:r>
            <a:fld id="{4659AF71-E357-422B-9824-9280312DB226}" type="slidenum">
              <a:rPr lang="en-US" smtClean="0"/>
              <a:pPr lvl="2"/>
              <a:t>‹#›</a:t>
            </a:fld>
            <a:endParaRPr lang="en-US" dirty="0"/>
          </a:p>
        </p:txBody>
      </p:sp>
    </p:spTree>
    <p:extLst>
      <p:ext uri="{BB962C8B-B14F-4D97-AF65-F5344CB8AC3E}">
        <p14:creationId xmlns:p14="http://schemas.microsoft.com/office/powerpoint/2010/main" val="40325185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AND CONTENT </a:t>
            </a:r>
            <a:br>
              <a:rPr lang="en-US" dirty="0"/>
            </a:br>
            <a:r>
              <a:rPr lang="en-US" dirty="0"/>
              <a:t>Headline in </a:t>
            </a:r>
            <a:r>
              <a:rPr lang="en-US" dirty="0" err="1"/>
              <a:t>arial</a:t>
            </a:r>
            <a:r>
              <a:rPr lang="en-US" dirty="0"/>
              <a:t> and all caps</a:t>
            </a:r>
          </a:p>
        </p:txBody>
      </p:sp>
      <p:sp>
        <p:nvSpPr>
          <p:cNvPr id="6" name="Text Placeholder 5"/>
          <p:cNvSpPr>
            <a:spLocks noGrp="1"/>
          </p:cNvSpPr>
          <p:nvPr>
            <p:ph type="body" sz="quarter" idx="12" hasCustomPrompt="1"/>
          </p:nvPr>
        </p:nvSpPr>
        <p:spPr>
          <a:xfrm>
            <a:off x="457201" y="1168750"/>
            <a:ext cx="8372901" cy="499714"/>
          </a:xfrm>
        </p:spPr>
        <p:txBody>
          <a:bodyPr bIns="0">
            <a:noAutofit/>
          </a:bodyPr>
          <a:lstStyle>
            <a:lvl1pPr marL="0" indent="0">
              <a:lnSpc>
                <a:spcPct val="90000"/>
              </a:lnSpc>
              <a:spcBef>
                <a:spcPts val="0"/>
              </a:spcBef>
              <a:buNone/>
              <a:defRPr sz="1500" b="1">
                <a:solidFill>
                  <a:srgbClr val="0065A2"/>
                </a:solidFill>
              </a:defRPr>
            </a:lvl1pPr>
          </a:lstStyle>
          <a:p>
            <a:r>
              <a:rPr lang="en-US" dirty="0"/>
              <a:t>Slide subtitle optional -  delete as needed</a:t>
            </a:r>
          </a:p>
        </p:txBody>
      </p:sp>
      <p:sp>
        <p:nvSpPr>
          <p:cNvPr id="4" name="TextBox 3"/>
          <p:cNvSpPr txBox="1"/>
          <p:nvPr/>
        </p:nvSpPr>
        <p:spPr>
          <a:xfrm>
            <a:off x="2148351" y="1445567"/>
            <a:ext cx="184731" cy="300082"/>
          </a:xfrm>
          <a:prstGeom prst="rect">
            <a:avLst/>
          </a:prstGeom>
          <a:noFill/>
        </p:spPr>
        <p:txBody>
          <a:bodyPr wrap="none" rtlCol="0">
            <a:spAutoFit/>
          </a:bodyPr>
          <a:lstStyle/>
          <a:p>
            <a:endParaRPr lang="en-US" sz="1350" dirty="0"/>
          </a:p>
        </p:txBody>
      </p:sp>
      <p:sp>
        <p:nvSpPr>
          <p:cNvPr id="7" name="Slide Number Placeholder 6"/>
          <p:cNvSpPr>
            <a:spLocks noGrp="1"/>
          </p:cNvSpPr>
          <p:nvPr>
            <p:ph type="sldNum" sz="quarter" idx="13"/>
          </p:nvPr>
        </p:nvSpPr>
        <p:spPr>
          <a:xfrm>
            <a:off x="6553200" y="6356350"/>
            <a:ext cx="2133600" cy="365125"/>
          </a:xfrm>
          <a:prstGeom prst="rect">
            <a:avLst/>
          </a:prstGeom>
        </p:spPr>
        <p:txBody>
          <a:bodyPr/>
          <a:lstStyle/>
          <a:p>
            <a:fld id="{AEFAAC5A-9C4F-4278-920D-DF2BAB595749}" type="slidenum">
              <a:rPr lang="en-US" smtClean="0"/>
              <a:pPr/>
              <a:t>‹#›</a:t>
            </a:fld>
            <a:endParaRPr lang="en-US" dirty="0"/>
          </a:p>
        </p:txBody>
      </p:sp>
      <p:sp>
        <p:nvSpPr>
          <p:cNvPr id="8" name="TextBox 7">
            <a:extLst>
              <a:ext uri="{FF2B5EF4-FFF2-40B4-BE49-F238E27FC236}">
                <a16:creationId xmlns:a16="http://schemas.microsoft.com/office/drawing/2014/main" id="{7D285884-7ACC-A975-73F1-76AB3723AECD}"/>
              </a:ext>
            </a:extLst>
          </p:cNvPr>
          <p:cNvSpPr txBox="1"/>
          <p:nvPr userDrawn="1"/>
        </p:nvSpPr>
        <p:spPr>
          <a:xfrm>
            <a:off x="2148351" y="1445567"/>
            <a:ext cx="184731" cy="300082"/>
          </a:xfrm>
          <a:prstGeom prst="rect">
            <a:avLst/>
          </a:prstGeom>
          <a:noFill/>
        </p:spPr>
        <p:txBody>
          <a:bodyPr wrap="none" rtlCol="0">
            <a:spAutoFit/>
          </a:bodyPr>
          <a:lstStyle/>
          <a:p>
            <a:endParaRPr lang="en-US" sz="1350" dirty="0"/>
          </a:p>
        </p:txBody>
      </p:sp>
    </p:spTree>
    <p:extLst>
      <p:ext uri="{BB962C8B-B14F-4D97-AF65-F5344CB8AC3E}">
        <p14:creationId xmlns:p14="http://schemas.microsoft.com/office/powerpoint/2010/main" val="774157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FB5CAD1-4008-E4EC-F492-EF090E04599A}"/>
              </a:ext>
            </a:extLst>
          </p:cNvPr>
          <p:cNvSpPr/>
          <p:nvPr userDrawn="1"/>
        </p:nvSpPr>
        <p:spPr>
          <a:xfrm>
            <a:off x="0" y="6230359"/>
            <a:ext cx="9144000" cy="611477"/>
          </a:xfrm>
          <a:prstGeom prst="rect">
            <a:avLst/>
          </a:prstGeom>
          <a:gradFill>
            <a:gsLst>
              <a:gs pos="0">
                <a:schemeClr val="accent6">
                  <a:lumMod val="20000"/>
                  <a:lumOff val="80000"/>
                </a:schemeClr>
              </a:gs>
              <a:gs pos="74000">
                <a:srgbClr val="8BFD8B"/>
              </a:gs>
              <a:gs pos="100000">
                <a:srgbClr val="96D900"/>
              </a:gs>
            </a:gsLst>
            <a:lin ang="5400000" scaled="1"/>
          </a:gra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06329" y="611477"/>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41036" y="1891002"/>
            <a:ext cx="82296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0" y="6400799"/>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indent="0">
              <a:buFont typeface="Wingdings" charset="2"/>
              <a:buNone/>
            </a:pPr>
            <a:fld id="{4659AF71-E357-422B-9824-9280312DB226}" type="slidenum">
              <a:rPr lang="en-US" smtClean="0"/>
              <a:pPr marL="0" indent="0">
                <a:buFont typeface="Wingdings" charset="2"/>
                <a:buNone/>
              </a:pPr>
              <a:t>‹#›</a:t>
            </a:fld>
            <a:endParaRPr lang="en-US" dirty="0"/>
          </a:p>
        </p:txBody>
      </p:sp>
      <p:sp>
        <p:nvSpPr>
          <p:cNvPr id="5" name="Footer Placeholder 4"/>
          <p:cNvSpPr>
            <a:spLocks noGrp="1"/>
          </p:cNvSpPr>
          <p:nvPr>
            <p:ph type="ftr" sz="quarter" idx="3"/>
          </p:nvPr>
        </p:nvSpPr>
        <p:spPr>
          <a:xfrm>
            <a:off x="3690937" y="6126163"/>
            <a:ext cx="1447800" cy="595312"/>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4" name="Rectangle 3">
            <a:extLst>
              <a:ext uri="{FF2B5EF4-FFF2-40B4-BE49-F238E27FC236}">
                <a16:creationId xmlns:a16="http://schemas.microsoft.com/office/drawing/2014/main" id="{0462B0E7-C22F-BA6B-6665-484BD4B616C8}"/>
              </a:ext>
            </a:extLst>
          </p:cNvPr>
          <p:cNvSpPr/>
          <p:nvPr userDrawn="1"/>
        </p:nvSpPr>
        <p:spPr>
          <a:xfrm>
            <a:off x="0" y="0"/>
            <a:ext cx="9144000" cy="983673"/>
          </a:xfrm>
          <a:prstGeom prst="rect">
            <a:avLst/>
          </a:prstGeom>
          <a:gradFill>
            <a:gsLst>
              <a:gs pos="0">
                <a:srgbClr val="17D947"/>
              </a:gs>
              <a:gs pos="74000">
                <a:srgbClr val="00B050"/>
              </a:gs>
              <a:gs pos="100000">
                <a:srgbClr val="96D900"/>
              </a:gs>
            </a:gsLst>
            <a:lin ang="5400000" scaled="1"/>
          </a:gra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Text&#10;&#10;Description automatically generated with medium confidence">
            <a:extLst>
              <a:ext uri="{FF2B5EF4-FFF2-40B4-BE49-F238E27FC236}">
                <a16:creationId xmlns:a16="http://schemas.microsoft.com/office/drawing/2014/main" id="{3D93EB7D-652B-F55E-E85D-2DD92C05281E}"/>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606729" y="6380287"/>
            <a:ext cx="1828800" cy="393328"/>
          </a:xfrm>
          <a:prstGeom prst="rect">
            <a:avLst/>
          </a:prstGeom>
        </p:spPr>
      </p:pic>
      <p:pic>
        <p:nvPicPr>
          <p:cNvPr id="7" name="Picture 6">
            <a:extLst>
              <a:ext uri="{FF2B5EF4-FFF2-40B4-BE49-F238E27FC236}">
                <a16:creationId xmlns:a16="http://schemas.microsoft.com/office/drawing/2014/main" id="{DC9A12AC-DDF5-47A3-B5A8-A5831D12EA91}"/>
              </a:ext>
            </a:extLst>
          </p:cNvPr>
          <p:cNvPicPr>
            <a:picLocks noChangeAspect="1"/>
          </p:cNvPicPr>
          <p:nvPr/>
        </p:nvPicPr>
        <p:blipFill>
          <a:blip r:embed="rId17"/>
          <a:stretch>
            <a:fillRect/>
          </a:stretch>
        </p:blipFill>
        <p:spPr>
          <a:xfrm>
            <a:off x="8357124" y="227338"/>
            <a:ext cx="627024" cy="627024"/>
          </a:xfrm>
          <a:prstGeom prst="rect">
            <a:avLst/>
          </a:prstGeom>
        </p:spPr>
      </p:pic>
    </p:spTree>
    <p:extLst>
      <p:ext uri="{BB962C8B-B14F-4D97-AF65-F5344CB8AC3E}">
        <p14:creationId xmlns:p14="http://schemas.microsoft.com/office/powerpoint/2010/main" val="54090080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4" r:id="rId12"/>
    <p:sldLayoutId id="2147483650" r:id="rId13"/>
    <p:sldLayoutId id="2147483696" r:id="rId14"/>
  </p:sldLayoutIdLst>
  <p:txStyles>
    <p:titleStyle>
      <a:lvl1pPr algn="ctr" defTabSz="914400" rtl="0" eaLnBrk="1" latinLnBrk="0" hangingPunct="1">
        <a:spcBef>
          <a:spcPct val="0"/>
        </a:spcBef>
        <a:buNone/>
        <a:defRPr lang="en-US" sz="4400" b="1" kern="1200" baseline="0" dirty="0">
          <a:ln w="15875" cmpd="sng">
            <a:solidFill>
              <a:schemeClr val="bg1"/>
            </a:solidFill>
            <a:prstDash val="solid"/>
          </a:ln>
          <a:solidFill>
            <a:schemeClr val="tx1"/>
          </a:solidFill>
          <a:effectLst>
            <a:outerShdw blurRad="50800" dist="38100" dir="2700000" algn="tl"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hyperlink" Target="https://greenexploration.org/home/resilient-rockford-region/"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www.energycodes.gov/sites/default/files/2021-07/TechBrief_EV_Charging_July2021.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hyperlink" Target="https://plugstar.com/cars?zip=60068" TargetMode="External"/><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11.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www.ilsos.gov/departments/vehicles/statistics/electric/2023/electric031523.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s://insideevs.com/news/583340/plugin-car-sales-california-us-2022q1/" TargetMode="External"/><Relationship Id="rId4" Type="http://schemas.openxmlformats.org/officeDocument/2006/relationships/hyperlink" Target="https://static.seekingalpha.com/uploads/2017/8/5/37628986-15019383433604047_origin.jp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7.png"/><Relationship Id="rId7"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e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irs.gov/businesses/plug-in-electric-vehicle-credit-irc-30-and-irc-30d"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afdc.energy.gov/laws/search#/" TargetMode="External"/><Relationship Id="rId4" Type="http://schemas.openxmlformats.org/officeDocument/2006/relationships/hyperlink" Target="https://www.greenways2go.com/electric-vehicle-incentives"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 Type="http://schemas.openxmlformats.org/officeDocument/2006/relationships/notesSlide" Target="../notesSlides/notesSlide15.xml"/><Relationship Id="rId16" Type="http://schemas.openxmlformats.org/officeDocument/2006/relationships/image" Target="../media/image54.gif"/><Relationship Id="rId1" Type="http://schemas.openxmlformats.org/officeDocument/2006/relationships/slideLayout" Target="../slideLayouts/slideLayout2.xml"/><Relationship Id="rId6" Type="http://schemas.openxmlformats.org/officeDocument/2006/relationships/image" Target="../media/image44.jpeg"/><Relationship Id="rId11" Type="http://schemas.openxmlformats.org/officeDocument/2006/relationships/image" Target="../media/image49.png"/><Relationship Id="rId5" Type="http://schemas.openxmlformats.org/officeDocument/2006/relationships/image" Target="../media/image43.jpeg"/><Relationship Id="rId15" Type="http://schemas.openxmlformats.org/officeDocument/2006/relationships/image" Target="../media/image53.sv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www.greenways2go.com/" TargetMode="Externa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57.png"/><Relationship Id="rId5" Type="http://schemas.openxmlformats.org/officeDocument/2006/relationships/image" Target="../media/image1.png"/><Relationship Id="rId4" Type="http://schemas.openxmlformats.org/officeDocument/2006/relationships/hyperlink" Target="http://www.greenways2g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A36683-2422-40AA-9A57-F9D002BEEDFF}"/>
              </a:ext>
            </a:extLst>
          </p:cNvPr>
          <p:cNvSpPr>
            <a:spLocks noGrp="1"/>
          </p:cNvSpPr>
          <p:nvPr>
            <p:ph type="ctrTitle"/>
          </p:nvPr>
        </p:nvSpPr>
        <p:spPr>
          <a:xfrm>
            <a:off x="3291840" y="3752290"/>
            <a:ext cx="5735955" cy="1559025"/>
          </a:xfrm>
        </p:spPr>
        <p:txBody>
          <a:bodyPr>
            <a:noAutofit/>
          </a:bodyPr>
          <a:lstStyle/>
          <a:p>
            <a:br>
              <a:rPr lang="en-US" sz="1800" dirty="0"/>
            </a:br>
            <a:r>
              <a:rPr lang="en-US" sz="3200" dirty="0">
                <a:ln w="19050" cmpd="sng">
                  <a:solidFill>
                    <a:schemeClr val="bg1"/>
                  </a:solidFill>
                  <a:prstDash val="solid"/>
                </a:ln>
                <a:solidFill>
                  <a:srgbClr val="BEFEC4"/>
                </a:solidFill>
                <a:effectLst>
                  <a:outerShdw blurRad="50800" dist="38100" dir="2700000" algn="tl" rotWithShape="0">
                    <a:prstClr val="black">
                      <a:alpha val="40000"/>
                    </a:prstClr>
                  </a:outerShdw>
                </a:effectLst>
              </a:rPr>
              <a:t>EV &amp; </a:t>
            </a:r>
            <a:br>
              <a:rPr lang="en-US" sz="3200" dirty="0">
                <a:ln w="19050" cmpd="sng">
                  <a:solidFill>
                    <a:schemeClr val="bg1"/>
                  </a:solidFill>
                  <a:prstDash val="solid"/>
                </a:ln>
                <a:solidFill>
                  <a:srgbClr val="BEFEC4"/>
                </a:solidFill>
                <a:effectLst>
                  <a:outerShdw blurRad="50800" dist="38100" dir="2700000" algn="tl" rotWithShape="0">
                    <a:prstClr val="black">
                      <a:alpha val="40000"/>
                    </a:prstClr>
                  </a:outerShdw>
                </a:effectLst>
              </a:rPr>
            </a:br>
            <a:r>
              <a:rPr lang="en-US" sz="3200" dirty="0">
                <a:ln w="19050" cmpd="sng">
                  <a:solidFill>
                    <a:schemeClr val="bg1"/>
                  </a:solidFill>
                  <a:prstDash val="solid"/>
                </a:ln>
                <a:solidFill>
                  <a:srgbClr val="BEFEC4"/>
                </a:solidFill>
                <a:effectLst>
                  <a:outerShdw blurRad="50800" dist="38100" dir="2700000" algn="tl" rotWithShape="0">
                    <a:prstClr val="black">
                      <a:alpha val="40000"/>
                    </a:prstClr>
                  </a:outerShdw>
                </a:effectLst>
              </a:rPr>
              <a:t>EV CHARGING BASICS</a:t>
            </a:r>
            <a:br>
              <a:rPr lang="en-US" sz="2800" dirty="0">
                <a:ln w="19050" cmpd="sng">
                  <a:solidFill>
                    <a:schemeClr val="bg1"/>
                  </a:solidFill>
                  <a:prstDash val="solid"/>
                </a:ln>
                <a:solidFill>
                  <a:srgbClr val="BEFEC4"/>
                </a:solidFill>
                <a:effectLst>
                  <a:outerShdw blurRad="50800" dist="38100" dir="2700000" algn="tl" rotWithShape="0">
                    <a:prstClr val="black">
                      <a:alpha val="40000"/>
                    </a:prstClr>
                  </a:outerShdw>
                </a:effectLst>
              </a:rPr>
            </a:br>
            <a:br>
              <a:rPr lang="en-US" sz="2800" dirty="0">
                <a:ln w="10541" cmpd="sng">
                  <a:solidFill>
                    <a:schemeClr val="tx1"/>
                  </a:solidFill>
                  <a:prstDash val="solid"/>
                </a:ln>
                <a:effectLst>
                  <a:outerShdw blurRad="50800" dist="38100" dir="2700000" algn="tl" rotWithShape="0">
                    <a:prstClr val="black">
                      <a:alpha val="40000"/>
                    </a:prstClr>
                  </a:outerShdw>
                </a:effectLst>
              </a:rPr>
            </a:br>
            <a:endParaRPr lang="en-US" sz="1800" dirty="0">
              <a:ln w="10541" cmpd="sng">
                <a:solidFill>
                  <a:schemeClr val="tx1"/>
                </a:solidFill>
                <a:prstDash val="solid"/>
              </a:ln>
              <a:solidFill>
                <a:srgbClr val="FFFF00"/>
              </a:solidFill>
              <a:effectLst>
                <a:outerShdw blurRad="50800" dist="38100" dir="2700000" algn="tl" rotWithShape="0">
                  <a:prstClr val="black">
                    <a:alpha val="40000"/>
                  </a:prstClr>
                </a:outerShdw>
              </a:effectLst>
            </a:endParaRPr>
          </a:p>
        </p:txBody>
      </p:sp>
      <p:sp>
        <p:nvSpPr>
          <p:cNvPr id="4" name="Subtitle 3">
            <a:extLst>
              <a:ext uri="{FF2B5EF4-FFF2-40B4-BE49-F238E27FC236}">
                <a16:creationId xmlns:a16="http://schemas.microsoft.com/office/drawing/2014/main" id="{88C67450-EFE4-440B-BD2E-28B1DCA0E4F2}"/>
              </a:ext>
            </a:extLst>
          </p:cNvPr>
          <p:cNvSpPr>
            <a:spLocks noGrp="1"/>
          </p:cNvSpPr>
          <p:nvPr>
            <p:ph type="subTitle" idx="1"/>
          </p:nvPr>
        </p:nvSpPr>
        <p:spPr>
          <a:xfrm>
            <a:off x="5725851" y="5379784"/>
            <a:ext cx="3074390" cy="1206996"/>
          </a:xfrm>
        </p:spPr>
        <p:txBody>
          <a:bodyPr/>
          <a:lstStyle/>
          <a:p>
            <a:r>
              <a:rPr lang="en-US" sz="1800" dirty="0"/>
              <a:t>Tim Milburn</a:t>
            </a:r>
          </a:p>
        </p:txBody>
      </p:sp>
      <p:sp>
        <p:nvSpPr>
          <p:cNvPr id="6" name="Oval 5">
            <a:extLst>
              <a:ext uri="{FF2B5EF4-FFF2-40B4-BE49-F238E27FC236}">
                <a16:creationId xmlns:a16="http://schemas.microsoft.com/office/drawing/2014/main" id="{44E056A8-B328-43C0-B81C-088BCB4FB1C0}"/>
              </a:ext>
              <a:ext uri="{C183D7F6-B498-43B3-948B-1728B52AA6E4}">
                <adec:decorative xmlns:adec="http://schemas.microsoft.com/office/drawing/2017/decorative" val="1"/>
              </a:ext>
            </a:extLst>
          </p:cNvPr>
          <p:cNvSpPr/>
          <p:nvPr/>
        </p:nvSpPr>
        <p:spPr>
          <a:xfrm>
            <a:off x="6569737" y="821170"/>
            <a:ext cx="2230504" cy="2093910"/>
          </a:xfrm>
          <a:prstGeom prst="ellipse">
            <a:avLst/>
          </a:prstGeom>
          <a:solidFill>
            <a:schemeClr val="bg1"/>
          </a:soli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Oval 11">
            <a:extLst>
              <a:ext uri="{FF2B5EF4-FFF2-40B4-BE49-F238E27FC236}">
                <a16:creationId xmlns:a16="http://schemas.microsoft.com/office/drawing/2014/main" id="{18824F3F-6A91-47ED-B58E-3A49D2FA32BB}"/>
              </a:ext>
            </a:extLst>
          </p:cNvPr>
          <p:cNvSpPr/>
          <p:nvPr/>
        </p:nvSpPr>
        <p:spPr>
          <a:xfrm>
            <a:off x="604136" y="1546685"/>
            <a:ext cx="3409950" cy="3371850"/>
          </a:xfrm>
          <a:prstGeom prst="ellipse">
            <a:avLst/>
          </a:prstGeom>
          <a:solidFill>
            <a:schemeClr val="bg1"/>
          </a:soli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5" name="Picture 4">
            <a:extLst>
              <a:ext uri="{FF2B5EF4-FFF2-40B4-BE49-F238E27FC236}">
                <a16:creationId xmlns:a16="http://schemas.microsoft.com/office/drawing/2014/main" id="{321B7A97-D1B9-343F-FDEC-DBF4E03E6067}"/>
              </a:ext>
            </a:extLst>
          </p:cNvPr>
          <p:cNvPicPr>
            <a:picLocks noChangeAspect="1"/>
          </p:cNvPicPr>
          <p:nvPr/>
        </p:nvPicPr>
        <p:blipFill>
          <a:blip r:embed="rId3"/>
          <a:stretch>
            <a:fillRect/>
          </a:stretch>
        </p:blipFill>
        <p:spPr>
          <a:xfrm>
            <a:off x="1209425" y="2072091"/>
            <a:ext cx="2304658" cy="2381651"/>
          </a:xfrm>
          <a:prstGeom prst="rect">
            <a:avLst/>
          </a:prstGeom>
        </p:spPr>
      </p:pic>
      <p:pic>
        <p:nvPicPr>
          <p:cNvPr id="11" name="Picture 10" descr="Text&#10;&#10;Description automatically generated with medium confidence">
            <a:extLst>
              <a:ext uri="{FF2B5EF4-FFF2-40B4-BE49-F238E27FC236}">
                <a16:creationId xmlns:a16="http://schemas.microsoft.com/office/drawing/2014/main" id="{2F6EFA25-103D-195F-DC28-E77112C3BD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71441" y="6036830"/>
            <a:ext cx="1828800" cy="393328"/>
          </a:xfrm>
          <a:prstGeom prst="rect">
            <a:avLst/>
          </a:prstGeom>
        </p:spPr>
      </p:pic>
      <p:sp>
        <p:nvSpPr>
          <p:cNvPr id="2" name="TextBox 1">
            <a:extLst>
              <a:ext uri="{FF2B5EF4-FFF2-40B4-BE49-F238E27FC236}">
                <a16:creationId xmlns:a16="http://schemas.microsoft.com/office/drawing/2014/main" id="{FA08427E-2E15-1855-7D62-26BA834E955D}"/>
              </a:ext>
            </a:extLst>
          </p:cNvPr>
          <p:cNvSpPr txBox="1"/>
          <p:nvPr/>
        </p:nvSpPr>
        <p:spPr>
          <a:xfrm>
            <a:off x="5517215" y="4476141"/>
            <a:ext cx="3283026" cy="461665"/>
          </a:xfrm>
          <a:prstGeom prst="rect">
            <a:avLst/>
          </a:prstGeom>
          <a:noFill/>
        </p:spPr>
        <p:txBody>
          <a:bodyPr wrap="square" rtlCol="0">
            <a:spAutoFit/>
          </a:bodyPr>
          <a:lstStyle/>
          <a:p>
            <a:pPr algn="r"/>
            <a:r>
              <a:rPr lang="en-US" sz="2400" dirty="0">
                <a:solidFill>
                  <a:schemeClr val="bg1"/>
                </a:solidFill>
              </a:rPr>
              <a:t>September 28, 2023</a:t>
            </a:r>
          </a:p>
        </p:txBody>
      </p:sp>
      <p:pic>
        <p:nvPicPr>
          <p:cNvPr id="2050" name="Picture 2">
            <a:hlinkClick r:id="rId5"/>
            <a:extLst>
              <a:ext uri="{FF2B5EF4-FFF2-40B4-BE49-F238E27FC236}">
                <a16:creationId xmlns:a16="http://schemas.microsoft.com/office/drawing/2014/main" id="{122A23C5-EFAD-E170-C75D-96D598477F1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50415" y="1234050"/>
            <a:ext cx="1267319" cy="1267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092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F7D5C-75EC-D646-138B-58E6FBF3FD32}"/>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D50BDD50-AB27-6D9D-9E6D-6D1C9F894BFA}"/>
              </a:ext>
            </a:extLst>
          </p:cNvPr>
          <p:cNvSpPr>
            <a:spLocks noGrp="1"/>
          </p:cNvSpPr>
          <p:nvPr>
            <p:ph idx="1"/>
          </p:nvPr>
        </p:nvSpPr>
        <p:spPr>
          <a:xfrm>
            <a:off x="299441" y="1371599"/>
            <a:ext cx="5383692" cy="4316681"/>
          </a:xfrm>
        </p:spPr>
        <p:txBody>
          <a:bodyPr>
            <a:normAutofit/>
          </a:bodyPr>
          <a:lstStyle/>
          <a:p>
            <a:r>
              <a:rPr lang="en-US" sz="3600" dirty="0"/>
              <a:t>Why?</a:t>
            </a:r>
          </a:p>
          <a:p>
            <a:r>
              <a:rPr lang="en-US" sz="3600" dirty="0"/>
              <a:t>EVs</a:t>
            </a:r>
          </a:p>
          <a:p>
            <a:r>
              <a:rPr lang="en-US" sz="3600" dirty="0"/>
              <a:t>EV Charging</a:t>
            </a:r>
          </a:p>
          <a:p>
            <a:r>
              <a:rPr lang="en-US" sz="3600" dirty="0"/>
              <a:t>Incentives</a:t>
            </a:r>
            <a:endParaRPr lang="en-US" dirty="0"/>
          </a:p>
          <a:p>
            <a:pPr lvl="1"/>
            <a:endParaRPr lang="en-US" sz="3200" dirty="0"/>
          </a:p>
        </p:txBody>
      </p:sp>
      <p:sp>
        <p:nvSpPr>
          <p:cNvPr id="11" name="TextBox 10">
            <a:extLst>
              <a:ext uri="{FF2B5EF4-FFF2-40B4-BE49-F238E27FC236}">
                <a16:creationId xmlns:a16="http://schemas.microsoft.com/office/drawing/2014/main" id="{D85D759D-CB5C-5251-1EDE-4D7C94C7EBA5}"/>
              </a:ext>
            </a:extLst>
          </p:cNvPr>
          <p:cNvSpPr txBox="1"/>
          <p:nvPr/>
        </p:nvSpPr>
        <p:spPr>
          <a:xfrm>
            <a:off x="193964" y="6200268"/>
            <a:ext cx="4517136" cy="430887"/>
          </a:xfrm>
          <a:prstGeom prst="rect">
            <a:avLst/>
          </a:prstGeom>
          <a:noFill/>
        </p:spPr>
        <p:txBody>
          <a:bodyPr wrap="square" rtlCol="0">
            <a:spAutoFit/>
          </a:bodyPr>
          <a:lstStyle/>
          <a:p>
            <a:r>
              <a:rPr lang="en-US" sz="1100" dirty="0"/>
              <a:t>1: </a:t>
            </a:r>
            <a:r>
              <a:rPr lang="en-US" sz="1100" dirty="0">
                <a:hlinkClick r:id="rId3"/>
              </a:rPr>
              <a:t>EV Charging for Residential and Commercial Energy Codes, US Dept of Energy, 2016</a:t>
            </a:r>
            <a:endParaRPr lang="en-US" sz="1100" dirty="0"/>
          </a:p>
        </p:txBody>
      </p:sp>
      <p:sp>
        <p:nvSpPr>
          <p:cNvPr id="17" name="TextBox 16">
            <a:extLst>
              <a:ext uri="{FF2B5EF4-FFF2-40B4-BE49-F238E27FC236}">
                <a16:creationId xmlns:a16="http://schemas.microsoft.com/office/drawing/2014/main" id="{8AAACC00-6812-DFB7-E3C9-76B1128DD423}"/>
              </a:ext>
            </a:extLst>
          </p:cNvPr>
          <p:cNvSpPr txBox="1"/>
          <p:nvPr/>
        </p:nvSpPr>
        <p:spPr>
          <a:xfrm>
            <a:off x="6345382" y="6246888"/>
            <a:ext cx="2317618" cy="430887"/>
          </a:xfrm>
          <a:prstGeom prst="rect">
            <a:avLst/>
          </a:prstGeom>
          <a:noFill/>
        </p:spPr>
        <p:txBody>
          <a:bodyPr wrap="square" rtlCol="0">
            <a:spAutoFit/>
          </a:bodyPr>
          <a:lstStyle/>
          <a:p>
            <a:r>
              <a:rPr lang="en-US" sz="1100" dirty="0"/>
              <a:t>MFD = Multiple Family Dwelling</a:t>
            </a:r>
          </a:p>
          <a:p>
            <a:r>
              <a:rPr lang="en-US" sz="1100" dirty="0"/>
              <a:t>SFD = Single Family Dwelling</a:t>
            </a:r>
          </a:p>
        </p:txBody>
      </p:sp>
    </p:spTree>
    <p:extLst>
      <p:ext uri="{BB962C8B-B14F-4D97-AF65-F5344CB8AC3E}">
        <p14:creationId xmlns:p14="http://schemas.microsoft.com/office/powerpoint/2010/main" val="788865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0900"/>
          </a:xfrm>
        </p:spPr>
        <p:txBody>
          <a:bodyPr>
            <a:noAutofit/>
          </a:bodyPr>
          <a:lstStyle/>
          <a:p>
            <a:r>
              <a:rPr lang="en-US" sz="3600" dirty="0"/>
              <a:t>Transportation </a:t>
            </a:r>
            <a:br>
              <a:rPr lang="en-US" sz="3600" dirty="0"/>
            </a:br>
            <a:r>
              <a:rPr lang="en-US" sz="3600" dirty="0"/>
              <a:t>Sustainability Challenge</a:t>
            </a:r>
          </a:p>
        </p:txBody>
      </p:sp>
      <p:sp>
        <p:nvSpPr>
          <p:cNvPr id="11" name="TextBox 10"/>
          <p:cNvSpPr txBox="1"/>
          <p:nvPr/>
        </p:nvSpPr>
        <p:spPr>
          <a:xfrm>
            <a:off x="5715000" y="4493899"/>
            <a:ext cx="2487540" cy="954107"/>
          </a:xfrm>
          <a:prstGeom prst="rect">
            <a:avLst/>
          </a:prstGeom>
          <a:noFill/>
        </p:spPr>
        <p:txBody>
          <a:bodyPr wrap="none" rtlCol="0">
            <a:spAutoFit/>
          </a:bodyPr>
          <a:lstStyle/>
          <a:p>
            <a:pPr algn="ctr"/>
            <a:r>
              <a:rPr lang="en-US" sz="2000" b="1" dirty="0"/>
              <a:t>US: CO</a:t>
            </a:r>
            <a:r>
              <a:rPr lang="en-US" sz="2000" b="1" baseline="-25000" dirty="0"/>
              <a:t>2</a:t>
            </a:r>
            <a:r>
              <a:rPr lang="en-US" sz="2000" b="1" dirty="0"/>
              <a:t> Equivalent</a:t>
            </a:r>
          </a:p>
          <a:p>
            <a:pPr algn="ctr"/>
            <a:r>
              <a:rPr lang="en-US" sz="2000" b="1" dirty="0"/>
              <a:t> by Generation Sector</a:t>
            </a:r>
          </a:p>
          <a:p>
            <a:pPr algn="ctr"/>
            <a:r>
              <a:rPr lang="en-US" sz="1600" b="1" dirty="0"/>
              <a:t>MM </a:t>
            </a:r>
            <a:r>
              <a:rPr lang="en-US" sz="1600" b="1" dirty="0" err="1"/>
              <a:t>Tonnes</a:t>
            </a:r>
            <a:r>
              <a:rPr lang="en-US" sz="1600" b="1" dirty="0"/>
              <a:t>/year</a:t>
            </a:r>
          </a:p>
        </p:txBody>
      </p:sp>
      <p:sp>
        <p:nvSpPr>
          <p:cNvPr id="3" name="Content Placeholder 2"/>
          <p:cNvSpPr>
            <a:spLocks noGrp="1"/>
          </p:cNvSpPr>
          <p:nvPr>
            <p:ph idx="1"/>
          </p:nvPr>
        </p:nvSpPr>
        <p:spPr>
          <a:xfrm>
            <a:off x="205648" y="1322713"/>
            <a:ext cx="8372422" cy="1809958"/>
          </a:xfrm>
        </p:spPr>
        <p:txBody>
          <a:bodyPr>
            <a:normAutofit/>
          </a:bodyPr>
          <a:lstStyle/>
          <a:p>
            <a:pPr>
              <a:spcBef>
                <a:spcPts val="0"/>
              </a:spcBef>
            </a:pPr>
            <a:r>
              <a:rPr lang="en-US" sz="2400" dirty="0"/>
              <a:t>United States </a:t>
            </a:r>
          </a:p>
          <a:p>
            <a:pPr lvl="1">
              <a:spcBef>
                <a:spcPts val="0"/>
              </a:spcBef>
            </a:pPr>
            <a:r>
              <a:rPr lang="en-US" sz="2000" dirty="0"/>
              <a:t>5% of global population</a:t>
            </a:r>
          </a:p>
          <a:p>
            <a:pPr lvl="1">
              <a:spcBef>
                <a:spcPts val="0"/>
              </a:spcBef>
            </a:pPr>
            <a:r>
              <a:rPr lang="en-US" sz="2000" dirty="0"/>
              <a:t>Consumes 30 % of global energy </a:t>
            </a:r>
          </a:p>
          <a:p>
            <a:pPr lvl="1">
              <a:spcBef>
                <a:spcPts val="0"/>
              </a:spcBef>
            </a:pPr>
            <a:r>
              <a:rPr lang="en-US" sz="2000" dirty="0"/>
              <a:t>Generates 28 % of carbon emissions</a:t>
            </a:r>
          </a:p>
          <a:p>
            <a:pPr>
              <a:spcBef>
                <a:spcPts val="0"/>
              </a:spcBef>
            </a:pPr>
            <a:r>
              <a:rPr lang="en-US" sz="2400" dirty="0"/>
              <a:t>Need to find ways to mitigate GHGs and other pollutants</a:t>
            </a:r>
          </a:p>
        </p:txBody>
      </p:sp>
      <p:pic>
        <p:nvPicPr>
          <p:cNvPr id="4" name="Picture 3">
            <a:extLst>
              <a:ext uri="{FF2B5EF4-FFF2-40B4-BE49-F238E27FC236}">
                <a16:creationId xmlns:a16="http://schemas.microsoft.com/office/drawing/2014/main" id="{5A58C5C3-E351-4A45-B42F-528179946A53}"/>
              </a:ext>
            </a:extLst>
          </p:cNvPr>
          <p:cNvPicPr>
            <a:picLocks noChangeAspect="1"/>
          </p:cNvPicPr>
          <p:nvPr/>
        </p:nvPicPr>
        <p:blipFill>
          <a:blip r:embed="rId3"/>
          <a:stretch>
            <a:fillRect/>
          </a:stretch>
        </p:blipFill>
        <p:spPr>
          <a:xfrm>
            <a:off x="328864" y="3464314"/>
            <a:ext cx="5268854" cy="3067050"/>
          </a:xfrm>
          <a:prstGeom prst="rect">
            <a:avLst/>
          </a:prstGeom>
          <a:ln>
            <a:solidFill>
              <a:schemeClr val="tx1"/>
            </a:solidFill>
          </a:ln>
        </p:spPr>
      </p:pic>
      <p:sp>
        <p:nvSpPr>
          <p:cNvPr id="5" name="Arrow: Left 4">
            <a:extLst>
              <a:ext uri="{FF2B5EF4-FFF2-40B4-BE49-F238E27FC236}">
                <a16:creationId xmlns:a16="http://schemas.microsoft.com/office/drawing/2014/main" id="{B4EF0926-FBDC-4FF5-9A9F-34545916CD28}"/>
              </a:ext>
            </a:extLst>
          </p:cNvPr>
          <p:cNvSpPr/>
          <p:nvPr/>
        </p:nvSpPr>
        <p:spPr>
          <a:xfrm rot="19758378">
            <a:off x="5067299" y="3885330"/>
            <a:ext cx="1295400" cy="3810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6527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6207"/>
            <a:ext cx="8229600" cy="1255713"/>
          </a:xfrm>
        </p:spPr>
        <p:txBody>
          <a:bodyPr/>
          <a:lstStyle/>
          <a:p>
            <a:r>
              <a:rPr lang="en-US" sz="3600" dirty="0"/>
              <a:t>Terminology: Vehicle Choices</a:t>
            </a:r>
          </a:p>
        </p:txBody>
      </p:sp>
      <p:sp>
        <p:nvSpPr>
          <p:cNvPr id="3" name="Content Placeholder 2"/>
          <p:cNvSpPr>
            <a:spLocks noGrp="1"/>
          </p:cNvSpPr>
          <p:nvPr>
            <p:ph idx="1"/>
          </p:nvPr>
        </p:nvSpPr>
        <p:spPr>
          <a:xfrm>
            <a:off x="457200" y="1391527"/>
            <a:ext cx="6251388" cy="4964823"/>
          </a:xfrm>
        </p:spPr>
        <p:txBody>
          <a:bodyPr>
            <a:normAutofit fontScale="70000" lnSpcReduction="20000"/>
          </a:bodyPr>
          <a:lstStyle/>
          <a:p>
            <a:r>
              <a:rPr lang="en-US" dirty="0"/>
              <a:t>Plug-in Electric Vehicles (PEV)</a:t>
            </a:r>
          </a:p>
          <a:p>
            <a:pPr lvl="1"/>
            <a:r>
              <a:rPr lang="en-US" dirty="0">
                <a:solidFill>
                  <a:srgbClr val="0000FF"/>
                </a:solidFill>
              </a:rPr>
              <a:t>Plug-in Hybrid Electric Vehicle (PHEV)</a:t>
            </a:r>
          </a:p>
          <a:p>
            <a:pPr lvl="2"/>
            <a:r>
              <a:rPr lang="en-US" sz="2300" dirty="0"/>
              <a:t>Run on electricity or gasoline</a:t>
            </a:r>
          </a:p>
          <a:p>
            <a:pPr lvl="2"/>
            <a:r>
              <a:rPr lang="en-US" sz="2300" dirty="0"/>
              <a:t>Primary power source is electricity</a:t>
            </a:r>
          </a:p>
          <a:p>
            <a:pPr lvl="2"/>
            <a:r>
              <a:rPr lang="en-US" sz="2300" dirty="0"/>
              <a:t>Internal combustion engine automatically </a:t>
            </a:r>
            <a:br>
              <a:rPr lang="en-US" sz="2300" dirty="0"/>
            </a:br>
            <a:r>
              <a:rPr lang="en-US" sz="2300" dirty="0"/>
              <a:t>engages when battery runs low</a:t>
            </a:r>
          </a:p>
          <a:p>
            <a:pPr lvl="2"/>
            <a:r>
              <a:rPr lang="en-US" sz="2300" dirty="0"/>
              <a:t>Zero tailpipe emissions when running on battery only</a:t>
            </a:r>
          </a:p>
          <a:p>
            <a:pPr lvl="2"/>
            <a:r>
              <a:rPr lang="en-US" sz="2300" dirty="0"/>
              <a:t>Gasoline ability alleviates </a:t>
            </a:r>
            <a:r>
              <a:rPr lang="en-US" sz="2300" b="1" i="1" dirty="0"/>
              <a:t>range anxiety</a:t>
            </a:r>
          </a:p>
          <a:p>
            <a:pPr lvl="1"/>
            <a:r>
              <a:rPr lang="en-US" sz="2600" dirty="0">
                <a:solidFill>
                  <a:srgbClr val="0000FF"/>
                </a:solidFill>
              </a:rPr>
              <a:t>Battery Electric Vehicle (BEV)</a:t>
            </a:r>
          </a:p>
          <a:p>
            <a:pPr lvl="2"/>
            <a:r>
              <a:rPr lang="en-US" dirty="0"/>
              <a:t>100% electric battery powered</a:t>
            </a:r>
          </a:p>
          <a:p>
            <a:pPr lvl="2"/>
            <a:r>
              <a:rPr lang="en-US" dirty="0"/>
              <a:t>Range limited (Typ. 250 miles, up to 500 miles)</a:t>
            </a:r>
          </a:p>
          <a:p>
            <a:pPr lvl="3"/>
            <a:r>
              <a:rPr lang="en-US" dirty="0"/>
              <a:t>Constrained by battery</a:t>
            </a:r>
          </a:p>
          <a:p>
            <a:pPr lvl="2"/>
            <a:r>
              <a:rPr lang="en-US" dirty="0"/>
              <a:t>Zero tailpipe emissions</a:t>
            </a:r>
          </a:p>
          <a:p>
            <a:pPr lvl="2"/>
            <a:r>
              <a:rPr lang="en-US" dirty="0"/>
              <a:t>Quiet</a:t>
            </a:r>
          </a:p>
          <a:p>
            <a:pPr lvl="2"/>
            <a:r>
              <a:rPr lang="en-US" dirty="0"/>
              <a:t>Low maintenance cost</a:t>
            </a:r>
          </a:p>
          <a:p>
            <a:pPr lvl="2"/>
            <a:r>
              <a:rPr lang="en-US" dirty="0"/>
              <a:t>Battery warranty (</a:t>
            </a:r>
            <a:r>
              <a:rPr lang="en-US" dirty="0" err="1"/>
              <a:t>typ</a:t>
            </a:r>
            <a:r>
              <a:rPr lang="en-US" dirty="0"/>
              <a:t>): passenger vehicle</a:t>
            </a:r>
          </a:p>
          <a:p>
            <a:pPr lvl="3"/>
            <a:r>
              <a:rPr lang="en-US" dirty="0"/>
              <a:t>8 year/100,000 miles</a:t>
            </a:r>
          </a:p>
        </p:txBody>
      </p:sp>
      <p:sp>
        <p:nvSpPr>
          <p:cNvPr id="4" name="Date Placeholder 3"/>
          <p:cNvSpPr>
            <a:spLocks noGrp="1"/>
          </p:cNvSpPr>
          <p:nvPr>
            <p:ph type="dt" sz="half" idx="4294967295"/>
          </p:nvPr>
        </p:nvSpPr>
        <p:spPr>
          <a:xfrm>
            <a:off x="6362700" y="6356350"/>
            <a:ext cx="2085975" cy="365125"/>
          </a:xfrm>
          <a:prstGeom prst="rect">
            <a:avLst/>
          </a:prstGeom>
        </p:spPr>
        <p:txBody>
          <a:bodyPr/>
          <a:lstStyle/>
          <a:p>
            <a:pPr>
              <a:defRPr/>
            </a:pPr>
            <a:fld id="{C20B0D18-B7D6-41E0-B579-3ECFF9D5062D}" type="datetime1">
              <a:rPr lang="en-US" smtClean="0"/>
              <a:pPr>
                <a:defRPr/>
              </a:pPr>
              <a:t>9/28/2023</a:t>
            </a:fld>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t>Pag</a:t>
            </a:r>
            <a:fld id="{4659AF71-E357-422B-9824-9280312DB226}" type="slidenum">
              <a:rPr lang="en-US" smtClean="0"/>
              <a:pPr>
                <a:defRPr/>
              </a:pPr>
              <a:t>4</a:t>
            </a:fld>
            <a:endParaRPr lang="en-US" dirty="0"/>
          </a:p>
        </p:txBody>
      </p:sp>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24520" y="2499086"/>
            <a:ext cx="2423285" cy="1129652"/>
          </a:xfrm>
          <a:prstGeom prst="rect">
            <a:avLst/>
          </a:prstGeom>
        </p:spPr>
      </p:pic>
      <p:pic>
        <p:nvPicPr>
          <p:cNvPr id="6146" name="Picture 2" descr="2023 Mitsubishi Outlander PHEV Review Update">
            <a:extLst>
              <a:ext uri="{FF2B5EF4-FFF2-40B4-BE49-F238E27FC236}">
                <a16:creationId xmlns:a16="http://schemas.microsoft.com/office/drawing/2014/main" id="{29DE9909-1628-49F4-BF72-FED9716BFB4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8669"/>
          <a:stretch/>
        </p:blipFill>
        <p:spPr bwMode="auto">
          <a:xfrm>
            <a:off x="6553199" y="1215381"/>
            <a:ext cx="2035766" cy="124177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Nissan takes on Tesla with the launch of Ariya, an all-electric SUV |  Fortune">
            <a:extLst>
              <a:ext uri="{FF2B5EF4-FFF2-40B4-BE49-F238E27FC236}">
                <a16:creationId xmlns:a16="http://schemas.microsoft.com/office/drawing/2014/main" id="{2F4D0BCF-6A47-3045-4317-F8DF26EA44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4357" y="3670665"/>
            <a:ext cx="2091885" cy="1392054"/>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an Buying Tesla Electric Car Help In Climate Change?">
            <a:extLst>
              <a:ext uri="{FF2B5EF4-FFF2-40B4-BE49-F238E27FC236}">
                <a16:creationId xmlns:a16="http://schemas.microsoft.com/office/drawing/2014/main" id="{E4DDF770-8BC3-63B0-83FD-2CE988DBEE3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792" t="15768" r="5677" b="13030"/>
          <a:stretch/>
        </p:blipFill>
        <p:spPr bwMode="auto">
          <a:xfrm>
            <a:off x="6392642" y="5108769"/>
            <a:ext cx="2334762" cy="1152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058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US" dirty="0"/>
              <a:t>EV Models</a:t>
            </a:r>
          </a:p>
        </p:txBody>
      </p:sp>
      <p:sp>
        <p:nvSpPr>
          <p:cNvPr id="28" name="Content Placeholder 27"/>
          <p:cNvSpPr>
            <a:spLocks noGrp="1"/>
          </p:cNvSpPr>
          <p:nvPr>
            <p:ph idx="1"/>
          </p:nvPr>
        </p:nvSpPr>
        <p:spPr>
          <a:xfrm>
            <a:off x="457198" y="1417638"/>
            <a:ext cx="7636478" cy="4282123"/>
          </a:xfrm>
        </p:spPr>
        <p:txBody>
          <a:bodyPr>
            <a:normAutofit fontScale="77500" lnSpcReduction="20000"/>
          </a:bodyPr>
          <a:lstStyle/>
          <a:p>
            <a:pPr marL="0" indent="0">
              <a:buNone/>
            </a:pPr>
            <a:r>
              <a:rPr lang="en-US" sz="3400" b="1" i="1" dirty="0"/>
              <a:t>Plug-in EVs (</a:t>
            </a:r>
            <a:r>
              <a:rPr lang="en-US" sz="3400" b="1" i="1" u="sng" dirty="0"/>
              <a:t>PEVs</a:t>
            </a:r>
            <a:r>
              <a:rPr lang="en-US" sz="3400" b="1" i="1" dirty="0"/>
              <a:t>)</a:t>
            </a:r>
          </a:p>
          <a:p>
            <a:r>
              <a:rPr lang="en-US" b="1" dirty="0">
                <a:solidFill>
                  <a:srgbClr val="FF0000"/>
                </a:solidFill>
              </a:rPr>
              <a:t>Battery EV (</a:t>
            </a:r>
            <a:r>
              <a:rPr lang="en-US" dirty="0">
                <a:solidFill>
                  <a:srgbClr val="FF0000"/>
                </a:solidFill>
              </a:rPr>
              <a:t>BEV), aka All Electric Vehicles</a:t>
            </a:r>
          </a:p>
          <a:p>
            <a:pPr lvl="1"/>
            <a:r>
              <a:rPr lang="en-US" dirty="0">
                <a:solidFill>
                  <a:srgbClr val="0000FF"/>
                </a:solidFill>
              </a:rPr>
              <a:t>48 models in Illinois</a:t>
            </a:r>
            <a:endParaRPr lang="en-US" dirty="0"/>
          </a:p>
          <a:p>
            <a:pPr lvl="1"/>
            <a:r>
              <a:rPr lang="en-US" dirty="0"/>
              <a:t>250-mile range typical (Nissan, Chevy)</a:t>
            </a:r>
          </a:p>
          <a:p>
            <a:pPr lvl="1"/>
            <a:r>
              <a:rPr lang="en-US" dirty="0"/>
              <a:t>325-mile range (Tesla)</a:t>
            </a:r>
          </a:p>
          <a:p>
            <a:pPr lvl="1"/>
            <a:r>
              <a:rPr lang="en-US" dirty="0"/>
              <a:t>500-mile range (Rivian)</a:t>
            </a:r>
          </a:p>
          <a:p>
            <a:pPr lvl="1"/>
            <a:endParaRPr lang="en-US" dirty="0"/>
          </a:p>
          <a:p>
            <a:r>
              <a:rPr lang="en-US" b="1" dirty="0">
                <a:solidFill>
                  <a:srgbClr val="FF0000"/>
                </a:solidFill>
              </a:rPr>
              <a:t>Plug-in Hybrid EV</a:t>
            </a:r>
            <a:r>
              <a:rPr lang="en-US" dirty="0"/>
              <a:t> </a:t>
            </a:r>
            <a:r>
              <a:rPr lang="en-US" dirty="0">
                <a:solidFill>
                  <a:srgbClr val="FF0000"/>
                </a:solidFill>
              </a:rPr>
              <a:t>(PHEV), aka Extended Range EVs</a:t>
            </a:r>
          </a:p>
          <a:p>
            <a:pPr lvl="1"/>
            <a:r>
              <a:rPr lang="en-US" dirty="0">
                <a:solidFill>
                  <a:srgbClr val="0000FF"/>
                </a:solidFill>
              </a:rPr>
              <a:t>34 models in Illinois</a:t>
            </a:r>
          </a:p>
          <a:p>
            <a:pPr lvl="1"/>
            <a:r>
              <a:rPr lang="en-US" sz="2900" dirty="0">
                <a:sym typeface="Wingdings"/>
              </a:rPr>
              <a:t>13-mile EV range min</a:t>
            </a:r>
          </a:p>
          <a:p>
            <a:pPr lvl="1"/>
            <a:r>
              <a:rPr lang="en-US" sz="2900" dirty="0">
                <a:sym typeface="Wingdings"/>
              </a:rPr>
              <a:t>80-mile EV range max</a:t>
            </a:r>
          </a:p>
          <a:p>
            <a:pPr lvl="1"/>
            <a:r>
              <a:rPr lang="en-US" sz="2900" dirty="0">
                <a:sym typeface="Wingdings"/>
              </a:rPr>
              <a:t>Up to 400-mile total range</a:t>
            </a:r>
          </a:p>
          <a:p>
            <a:pPr lvl="1"/>
            <a:endParaRPr lang="en-US" sz="2900" dirty="0"/>
          </a:p>
        </p:txBody>
      </p:sp>
      <p:sp>
        <p:nvSpPr>
          <p:cNvPr id="4" name="TextBox 3">
            <a:extLst>
              <a:ext uri="{FF2B5EF4-FFF2-40B4-BE49-F238E27FC236}">
                <a16:creationId xmlns:a16="http://schemas.microsoft.com/office/drawing/2014/main" id="{E04297BC-5FE9-4FCF-8F8C-B912FE7CEA8B}"/>
              </a:ext>
            </a:extLst>
          </p:cNvPr>
          <p:cNvSpPr txBox="1"/>
          <p:nvPr/>
        </p:nvSpPr>
        <p:spPr>
          <a:xfrm>
            <a:off x="457199" y="5697658"/>
            <a:ext cx="3291840" cy="369332"/>
          </a:xfrm>
          <a:prstGeom prst="rect">
            <a:avLst/>
          </a:prstGeom>
          <a:noFill/>
        </p:spPr>
        <p:txBody>
          <a:bodyPr wrap="square" rtlCol="0">
            <a:spAutoFit/>
          </a:bodyPr>
          <a:lstStyle/>
          <a:p>
            <a:pPr algn="ctr"/>
            <a:r>
              <a:rPr lang="en-US" dirty="0">
                <a:highlight>
                  <a:srgbClr val="FFFF00"/>
                </a:highlight>
                <a:hlinkClick r:id="rId3"/>
              </a:rPr>
              <a:t>EV counts per Plugstar</a:t>
            </a:r>
            <a:endParaRPr lang="en-US" dirty="0">
              <a:highlight>
                <a:srgbClr val="FFFF00"/>
              </a:highlight>
            </a:endParaRPr>
          </a:p>
        </p:txBody>
      </p:sp>
      <p:sp>
        <p:nvSpPr>
          <p:cNvPr id="8" name="TextBox 7">
            <a:extLst>
              <a:ext uri="{FF2B5EF4-FFF2-40B4-BE49-F238E27FC236}">
                <a16:creationId xmlns:a16="http://schemas.microsoft.com/office/drawing/2014/main" id="{380636E2-34F9-9FDD-23B1-936E1B2F1B51}"/>
              </a:ext>
            </a:extLst>
          </p:cNvPr>
          <p:cNvSpPr txBox="1"/>
          <p:nvPr/>
        </p:nvSpPr>
        <p:spPr>
          <a:xfrm>
            <a:off x="3349606" y="1025062"/>
            <a:ext cx="4287796" cy="461665"/>
          </a:xfrm>
          <a:prstGeom prst="rect">
            <a:avLst/>
          </a:prstGeom>
          <a:noFill/>
        </p:spPr>
        <p:txBody>
          <a:bodyPr wrap="square" rtlCol="0">
            <a:spAutoFit/>
          </a:bodyPr>
          <a:lstStyle/>
          <a:p>
            <a:pPr algn="ctr"/>
            <a:r>
              <a:rPr lang="en-US" sz="2400" dirty="0">
                <a:highlight>
                  <a:srgbClr val="FF00FF"/>
                </a:highlight>
              </a:rPr>
              <a:t>“PEVs” often simply called “EVs”</a:t>
            </a:r>
          </a:p>
        </p:txBody>
      </p:sp>
      <p:pic>
        <p:nvPicPr>
          <p:cNvPr id="9" name="Picture 8">
            <a:extLst>
              <a:ext uri="{FF2B5EF4-FFF2-40B4-BE49-F238E27FC236}">
                <a16:creationId xmlns:a16="http://schemas.microsoft.com/office/drawing/2014/main" id="{E36F9A2E-C9F5-5793-9C39-3697FE23F8AE}"/>
              </a:ext>
            </a:extLst>
          </p:cNvPr>
          <p:cNvPicPr>
            <a:picLocks noChangeAspect="1"/>
          </p:cNvPicPr>
          <p:nvPr/>
        </p:nvPicPr>
        <p:blipFill rotWithShape="1">
          <a:blip r:embed="rId4"/>
          <a:srcRect t="7886" b="11561"/>
          <a:stretch/>
        </p:blipFill>
        <p:spPr>
          <a:xfrm>
            <a:off x="7033763" y="2962747"/>
            <a:ext cx="1707245" cy="915163"/>
          </a:xfrm>
          <a:prstGeom prst="rect">
            <a:avLst/>
          </a:prstGeom>
        </p:spPr>
      </p:pic>
      <p:pic>
        <p:nvPicPr>
          <p:cNvPr id="3" name="Picture 2" descr="What Is A Hybrid Car? | Kia UK">
            <a:extLst>
              <a:ext uri="{FF2B5EF4-FFF2-40B4-BE49-F238E27FC236}">
                <a16:creationId xmlns:a16="http://schemas.microsoft.com/office/drawing/2014/main" id="{06924506-17DB-2FE3-5178-4317DBCB09E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622" t="23782" r="14247" b="17108"/>
          <a:stretch/>
        </p:blipFill>
        <p:spPr bwMode="auto">
          <a:xfrm>
            <a:off x="7033763" y="4479887"/>
            <a:ext cx="1737578" cy="91516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2023 Mitsubishi Outlander PHEV Review Update">
            <a:extLst>
              <a:ext uri="{FF2B5EF4-FFF2-40B4-BE49-F238E27FC236}">
                <a16:creationId xmlns:a16="http://schemas.microsoft.com/office/drawing/2014/main" id="{0590471C-E559-180B-75D1-7D9167FA9D1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8669"/>
          <a:stretch/>
        </p:blipFill>
        <p:spPr bwMode="auto">
          <a:xfrm>
            <a:off x="6724558" y="5532370"/>
            <a:ext cx="2035766" cy="12417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Nissan takes on Tesla with the launch of Ariya, an all-electric SUV |  Fortune">
            <a:extLst>
              <a:ext uri="{FF2B5EF4-FFF2-40B4-BE49-F238E27FC236}">
                <a16:creationId xmlns:a16="http://schemas.microsoft.com/office/drawing/2014/main" id="{E27122F8-4D71-790B-126B-89ABBE7660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6609" y="1550678"/>
            <a:ext cx="2091885" cy="1392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536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93B3C-5FE3-4D94-8ABB-30C9D9C5A8A7}"/>
              </a:ext>
            </a:extLst>
          </p:cNvPr>
          <p:cNvSpPr>
            <a:spLocks noGrp="1"/>
          </p:cNvSpPr>
          <p:nvPr>
            <p:ph type="title"/>
          </p:nvPr>
        </p:nvSpPr>
        <p:spPr>
          <a:xfrm>
            <a:off x="0" y="0"/>
            <a:ext cx="8229600" cy="1143000"/>
          </a:xfrm>
        </p:spPr>
        <p:txBody>
          <a:bodyPr>
            <a:normAutofit/>
          </a:bodyPr>
          <a:lstStyle/>
          <a:p>
            <a:pPr algn="l"/>
            <a:r>
              <a:rPr lang="en-US" dirty="0"/>
              <a:t>PEV Sales History</a:t>
            </a:r>
          </a:p>
        </p:txBody>
      </p:sp>
      <p:sp>
        <p:nvSpPr>
          <p:cNvPr id="6" name="Content Placeholder 2">
            <a:extLst>
              <a:ext uri="{FF2B5EF4-FFF2-40B4-BE49-F238E27FC236}">
                <a16:creationId xmlns:a16="http://schemas.microsoft.com/office/drawing/2014/main" id="{BD7501C5-A3E7-47A3-A64D-CC886B266693}"/>
              </a:ext>
            </a:extLst>
          </p:cNvPr>
          <p:cNvSpPr>
            <a:spLocks noGrp="1"/>
          </p:cNvSpPr>
          <p:nvPr>
            <p:ph idx="1"/>
          </p:nvPr>
        </p:nvSpPr>
        <p:spPr>
          <a:xfrm>
            <a:off x="0" y="1581445"/>
            <a:ext cx="4114800" cy="3926220"/>
          </a:xfrm>
        </p:spPr>
        <p:txBody>
          <a:bodyPr>
            <a:normAutofit fontScale="77500" lnSpcReduction="20000"/>
          </a:bodyPr>
          <a:lstStyle/>
          <a:p>
            <a:r>
              <a:rPr lang="en-US" sz="2800" dirty="0"/>
              <a:t>Number of vehicles	</a:t>
            </a:r>
          </a:p>
          <a:p>
            <a:pPr lvl="1"/>
            <a:r>
              <a:rPr lang="en-US" sz="2400" dirty="0"/>
              <a:t>US: 290 Million</a:t>
            </a:r>
          </a:p>
          <a:p>
            <a:pPr lvl="1"/>
            <a:r>
              <a:rPr lang="en-US" sz="2400" dirty="0"/>
              <a:t>Global: 1.5 Billion</a:t>
            </a:r>
          </a:p>
          <a:p>
            <a:r>
              <a:rPr lang="en-US" sz="2800" dirty="0"/>
              <a:t>Plug in EVs Counts</a:t>
            </a:r>
          </a:p>
          <a:p>
            <a:pPr lvl="1"/>
            <a:r>
              <a:rPr lang="en-US" sz="2400" dirty="0"/>
              <a:t>Global: 12 Million </a:t>
            </a:r>
          </a:p>
          <a:p>
            <a:pPr lvl="1"/>
            <a:r>
              <a:rPr lang="en-US" sz="2400" dirty="0"/>
              <a:t>US: 3.8 Million – US (7/2023)</a:t>
            </a:r>
          </a:p>
          <a:p>
            <a:pPr lvl="1"/>
            <a:r>
              <a:rPr lang="en-US" sz="2400" dirty="0"/>
              <a:t>New US Sales : </a:t>
            </a:r>
            <a:r>
              <a:rPr lang="en-US" sz="2400" b="1" i="1" dirty="0">
                <a:solidFill>
                  <a:srgbClr val="FF0000"/>
                </a:solidFill>
              </a:rPr>
              <a:t>10% </a:t>
            </a:r>
            <a:r>
              <a:rPr lang="en-US" sz="2400" dirty="0"/>
              <a:t>EVs in 2022 (passenger)</a:t>
            </a:r>
          </a:p>
          <a:p>
            <a:pPr lvl="1"/>
            <a:r>
              <a:rPr lang="en-US" sz="2400" dirty="0">
                <a:hlinkClick r:id="rId3"/>
              </a:rPr>
              <a:t>80,000 Illinois (9/2023)</a:t>
            </a:r>
            <a:endParaRPr lang="en-US" sz="2400" dirty="0"/>
          </a:p>
          <a:p>
            <a:pPr lvl="1"/>
            <a:r>
              <a:rPr lang="en-US" sz="2400" dirty="0"/>
              <a:t>Target: IL: 1 million by 2030</a:t>
            </a:r>
          </a:p>
          <a:p>
            <a:r>
              <a:rPr lang="en-US" sz="2800" dirty="0"/>
              <a:t>Several major cities, countries, automakers eliminating fossil fuel vehicles</a:t>
            </a:r>
          </a:p>
        </p:txBody>
      </p:sp>
      <p:sp>
        <p:nvSpPr>
          <p:cNvPr id="4" name="TextBox 3">
            <a:extLst>
              <a:ext uri="{FF2B5EF4-FFF2-40B4-BE49-F238E27FC236}">
                <a16:creationId xmlns:a16="http://schemas.microsoft.com/office/drawing/2014/main" id="{9F10DF71-1062-4335-920C-12A3D6FB00D5}"/>
              </a:ext>
            </a:extLst>
          </p:cNvPr>
          <p:cNvSpPr txBox="1"/>
          <p:nvPr/>
        </p:nvSpPr>
        <p:spPr>
          <a:xfrm>
            <a:off x="5562600" y="6418586"/>
            <a:ext cx="2951713" cy="276999"/>
          </a:xfrm>
          <a:prstGeom prst="rect">
            <a:avLst/>
          </a:prstGeom>
          <a:noFill/>
        </p:spPr>
        <p:txBody>
          <a:bodyPr wrap="square" rtlCol="0">
            <a:spAutoFit/>
          </a:bodyPr>
          <a:lstStyle/>
          <a:p>
            <a:r>
              <a:rPr lang="en-US" sz="1200" dirty="0"/>
              <a:t>Source: Bloomberg New Energy Finance</a:t>
            </a:r>
          </a:p>
        </p:txBody>
      </p:sp>
      <p:sp>
        <p:nvSpPr>
          <p:cNvPr id="12" name="TextBox 11">
            <a:hlinkClick r:id="rId4"/>
            <a:extLst>
              <a:ext uri="{FF2B5EF4-FFF2-40B4-BE49-F238E27FC236}">
                <a16:creationId xmlns:a16="http://schemas.microsoft.com/office/drawing/2014/main" id="{00858C63-8002-4240-8BA4-9CDD84C1E510}"/>
              </a:ext>
            </a:extLst>
          </p:cNvPr>
          <p:cNvSpPr txBox="1"/>
          <p:nvPr/>
        </p:nvSpPr>
        <p:spPr>
          <a:xfrm>
            <a:off x="2823163" y="5896389"/>
            <a:ext cx="3497674" cy="276999"/>
          </a:xfrm>
          <a:prstGeom prst="rect">
            <a:avLst/>
          </a:prstGeom>
          <a:noFill/>
        </p:spPr>
        <p:txBody>
          <a:bodyPr wrap="square" rtlCol="0">
            <a:spAutoFit/>
          </a:bodyPr>
          <a:lstStyle/>
          <a:p>
            <a:r>
              <a:rPr lang="en-US" sz="1200" dirty="0"/>
              <a:t>Source: </a:t>
            </a:r>
            <a:r>
              <a:rPr lang="en-US" sz="1200" i="1" dirty="0">
                <a:hlinkClick r:id="rId5"/>
              </a:rPr>
              <a:t>California Energy Commission, 2022</a:t>
            </a:r>
            <a:endParaRPr lang="en-US" sz="1200" dirty="0"/>
          </a:p>
        </p:txBody>
      </p:sp>
      <p:pic>
        <p:nvPicPr>
          <p:cNvPr id="3" name="Picture 2" descr="Chart, histogram&#10;&#10;Description automatically generated">
            <a:extLst>
              <a:ext uri="{FF2B5EF4-FFF2-40B4-BE49-F238E27FC236}">
                <a16:creationId xmlns:a16="http://schemas.microsoft.com/office/drawing/2014/main" id="{DAEE8109-9594-4E69-5D0B-3E6F61B22E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63390" y="1721388"/>
            <a:ext cx="4615875" cy="3375171"/>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58083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0"/>
            <a:ext cx="8321663" cy="1025922"/>
          </a:xfrm>
        </p:spPr>
        <p:txBody>
          <a:bodyPr>
            <a:noAutofit/>
          </a:bodyPr>
          <a:lstStyle/>
          <a:p>
            <a:pPr algn="l"/>
            <a:r>
              <a:rPr lang="en-US" sz="3200" cap="none" dirty="0"/>
              <a:t>Battery Costs</a:t>
            </a:r>
            <a:endParaRPr lang="en-US" sz="3200" dirty="0"/>
          </a:p>
        </p:txBody>
      </p:sp>
      <p:sp>
        <p:nvSpPr>
          <p:cNvPr id="4" name="Slide Number Placeholder 3"/>
          <p:cNvSpPr>
            <a:spLocks noGrp="1"/>
          </p:cNvSpPr>
          <p:nvPr>
            <p:ph type="sldNum" sz="quarter" idx="13"/>
          </p:nvPr>
        </p:nvSpPr>
        <p:spPr/>
        <p:txBody>
          <a:bodyPr/>
          <a:lstStyle/>
          <a:p>
            <a:fld id="{AEFAAC5A-9C4F-4278-920D-DF2BAB595749}" type="slidenum">
              <a:rPr lang="en-US" smtClean="0"/>
              <a:pPr/>
              <a:t>7</a:t>
            </a:fld>
            <a:endParaRPr lang="en-US" dirty="0"/>
          </a:p>
        </p:txBody>
      </p:sp>
      <p:pic>
        <p:nvPicPr>
          <p:cNvPr id="15" name="Content Placeholder 3">
            <a:extLst>
              <a:ext uri="{FF2B5EF4-FFF2-40B4-BE49-F238E27FC236}">
                <a16:creationId xmlns:a16="http://schemas.microsoft.com/office/drawing/2014/main" id="{9208BDB5-5A8A-4A33-9FE9-798AA47B0D3C}"/>
              </a:ext>
            </a:extLst>
          </p:cNvPr>
          <p:cNvPicPr>
            <a:picLocks noChangeAspect="1"/>
          </p:cNvPicPr>
          <p:nvPr/>
        </p:nvPicPr>
        <p:blipFill rotWithShape="1">
          <a:blip r:embed="rId3"/>
          <a:srcRect b="11495"/>
          <a:stretch/>
        </p:blipFill>
        <p:spPr>
          <a:xfrm>
            <a:off x="454852" y="1241899"/>
            <a:ext cx="8092374" cy="4549667"/>
          </a:xfrm>
          <a:prstGeom prst="rect">
            <a:avLst/>
          </a:prstGeom>
          <a:ln>
            <a:solidFill>
              <a:schemeClr val="tx1"/>
            </a:solidFill>
          </a:ln>
        </p:spPr>
      </p:pic>
      <p:sp>
        <p:nvSpPr>
          <p:cNvPr id="7" name="TextBox 6">
            <a:extLst>
              <a:ext uri="{FF2B5EF4-FFF2-40B4-BE49-F238E27FC236}">
                <a16:creationId xmlns:a16="http://schemas.microsoft.com/office/drawing/2014/main" id="{34029EEB-F7B9-4F82-9DF4-093FB9660912}"/>
              </a:ext>
            </a:extLst>
          </p:cNvPr>
          <p:cNvSpPr txBox="1"/>
          <p:nvPr/>
        </p:nvSpPr>
        <p:spPr>
          <a:xfrm>
            <a:off x="2448878" y="5889292"/>
            <a:ext cx="4104322" cy="369332"/>
          </a:xfrm>
          <a:prstGeom prst="rect">
            <a:avLst/>
          </a:prstGeom>
          <a:noFill/>
        </p:spPr>
        <p:txBody>
          <a:bodyPr wrap="square" rtlCol="0">
            <a:spAutoFit/>
          </a:bodyPr>
          <a:lstStyle/>
          <a:p>
            <a:pPr algn="ctr"/>
            <a:r>
              <a:rPr lang="en-US" sz="900" dirty="0"/>
              <a:t>SOURCES: ARB 2017; SOULOPOULOS 2017; VOELCKER 2017; SLOWIK, PAVLENKO, AND LUTSEY 2016; VOELCKER 2016; NYKVIST AND NILSSON 2015.</a:t>
            </a:r>
          </a:p>
        </p:txBody>
      </p:sp>
      <p:cxnSp>
        <p:nvCxnSpPr>
          <p:cNvPr id="9" name="Straight Connector 8">
            <a:extLst>
              <a:ext uri="{FF2B5EF4-FFF2-40B4-BE49-F238E27FC236}">
                <a16:creationId xmlns:a16="http://schemas.microsoft.com/office/drawing/2014/main" id="{9B089EA3-51D0-42B6-A534-DD9DB0D48FD6}"/>
              </a:ext>
            </a:extLst>
          </p:cNvPr>
          <p:cNvCxnSpPr/>
          <p:nvPr/>
        </p:nvCxnSpPr>
        <p:spPr>
          <a:xfrm flipV="1">
            <a:off x="6168655" y="4235085"/>
            <a:ext cx="0" cy="121920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 name="Callout: Bent Line 2">
            <a:extLst>
              <a:ext uri="{FF2B5EF4-FFF2-40B4-BE49-F238E27FC236}">
                <a16:creationId xmlns:a16="http://schemas.microsoft.com/office/drawing/2014/main" id="{CFF55035-8DD1-8B15-D406-5910AE97030D}"/>
              </a:ext>
            </a:extLst>
          </p:cNvPr>
          <p:cNvSpPr/>
          <p:nvPr/>
        </p:nvSpPr>
        <p:spPr>
          <a:xfrm>
            <a:off x="6705646" y="4178898"/>
            <a:ext cx="1041990" cy="677157"/>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Cost Parity</a:t>
            </a:r>
          </a:p>
        </p:txBody>
      </p:sp>
    </p:spTree>
    <p:extLst>
      <p:ext uri="{BB962C8B-B14F-4D97-AF65-F5344CB8AC3E}">
        <p14:creationId xmlns:p14="http://schemas.microsoft.com/office/powerpoint/2010/main" val="113978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93B3C-5FE3-4D94-8ABB-30C9D9C5A8A7}"/>
              </a:ext>
            </a:extLst>
          </p:cNvPr>
          <p:cNvSpPr>
            <a:spLocks noGrp="1"/>
          </p:cNvSpPr>
          <p:nvPr>
            <p:ph type="title"/>
          </p:nvPr>
        </p:nvSpPr>
        <p:spPr/>
        <p:txBody>
          <a:bodyPr>
            <a:normAutofit/>
          </a:bodyPr>
          <a:lstStyle/>
          <a:p>
            <a:r>
              <a:rPr lang="en-US" dirty="0"/>
              <a:t>EV Sales Forecasts</a:t>
            </a:r>
          </a:p>
        </p:txBody>
      </p:sp>
      <p:pic>
        <p:nvPicPr>
          <p:cNvPr id="2050" name="Picture 2" descr="bnef ev outlook 2017">
            <a:extLst>
              <a:ext uri="{FF2B5EF4-FFF2-40B4-BE49-F238E27FC236}">
                <a16:creationId xmlns:a16="http://schemas.microsoft.com/office/drawing/2014/main" id="{D2A98B77-977F-43A3-BE8F-2AAAF7F950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2359" y="1548232"/>
            <a:ext cx="6901205" cy="397121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F10DF71-1062-4335-920C-12A3D6FB00D5}"/>
              </a:ext>
            </a:extLst>
          </p:cNvPr>
          <p:cNvSpPr txBox="1"/>
          <p:nvPr/>
        </p:nvSpPr>
        <p:spPr>
          <a:xfrm>
            <a:off x="4551744" y="6130306"/>
            <a:ext cx="4343400" cy="646331"/>
          </a:xfrm>
          <a:prstGeom prst="rect">
            <a:avLst/>
          </a:prstGeom>
          <a:noFill/>
        </p:spPr>
        <p:txBody>
          <a:bodyPr wrap="square" rtlCol="0">
            <a:spAutoFit/>
          </a:bodyPr>
          <a:lstStyle/>
          <a:p>
            <a:r>
              <a:rPr lang="en-US" dirty="0"/>
              <a:t>Sources: Bloomberg New Energy Finance</a:t>
            </a:r>
          </a:p>
          <a:p>
            <a:r>
              <a:rPr lang="en-US" dirty="0"/>
              <a:t>Statistica.com</a:t>
            </a:r>
          </a:p>
        </p:txBody>
      </p:sp>
    </p:spTree>
    <p:extLst>
      <p:ext uri="{BB962C8B-B14F-4D97-AF65-F5344CB8AC3E}">
        <p14:creationId xmlns:p14="http://schemas.microsoft.com/office/powerpoint/2010/main" val="523080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txBox="1">
            <a:spLocks/>
          </p:cNvSpPr>
          <p:nvPr/>
        </p:nvSpPr>
        <p:spPr bwMode="auto">
          <a:xfrm>
            <a:off x="4408143" y="1045265"/>
            <a:ext cx="3909114" cy="51568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charset="0"/>
              <a:buChar char="•"/>
              <a:defRPr sz="2400" kern="1200">
                <a:solidFill>
                  <a:schemeClr val="tx1"/>
                </a:solidFill>
                <a:latin typeface="+mj-lt"/>
                <a:ea typeface="+mn-ea"/>
                <a:cs typeface="+mn-cs"/>
              </a:defRPr>
            </a:lvl1pPr>
            <a:lvl2pPr marL="742950" indent="-28575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2pPr>
            <a:lvl3pPr marL="1143000" indent="-228600" algn="l" rtl="0" fontAlgn="base">
              <a:spcBef>
                <a:spcPct val="20000"/>
              </a:spcBef>
              <a:spcAft>
                <a:spcPct val="0"/>
              </a:spcAft>
              <a:buFont typeface="Arial" charset="0"/>
              <a:buChar char="•"/>
              <a:defRPr sz="1600" kern="1200">
                <a:solidFill>
                  <a:schemeClr val="tx1"/>
                </a:solidFill>
                <a:latin typeface="+mj-lt"/>
                <a:ea typeface="+mn-ea"/>
                <a:cs typeface="+mn-cs"/>
              </a:defRPr>
            </a:lvl3pPr>
            <a:lvl4pPr marL="1600200" indent="-22860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r>
              <a:rPr lang="en-US" dirty="0"/>
              <a:t>Rivian R1T Pickup:</a:t>
            </a:r>
          </a:p>
          <a:p>
            <a:pPr marL="0" indent="0">
              <a:buFont typeface="Arial" charset="0"/>
              <a:buNone/>
            </a:pPr>
            <a:endParaRPr lang="en-US" dirty="0"/>
          </a:p>
          <a:p>
            <a:pPr marL="0" indent="0">
              <a:buFont typeface="Arial" charset="0"/>
              <a:buNone/>
            </a:pPr>
            <a:endParaRPr lang="en-US" dirty="0"/>
          </a:p>
          <a:p>
            <a:endParaRPr lang="en-US" dirty="0"/>
          </a:p>
          <a:p>
            <a:pPr marL="0" indent="0">
              <a:buFont typeface="Arial" charset="0"/>
              <a:buNone/>
            </a:pPr>
            <a:endParaRPr lang="en-US" dirty="0"/>
          </a:p>
          <a:p>
            <a:pPr marL="0" indent="0">
              <a:buFont typeface="Arial" charset="0"/>
              <a:buNone/>
            </a:pPr>
            <a:endParaRPr lang="en-US" dirty="0"/>
          </a:p>
          <a:p>
            <a:pPr marL="0" indent="0">
              <a:buFont typeface="Arial" charset="0"/>
              <a:buNone/>
            </a:pPr>
            <a:endParaRPr lang="en-US" dirty="0"/>
          </a:p>
          <a:p>
            <a:pPr marL="0" indent="0">
              <a:buFont typeface="Arial" charset="0"/>
              <a:buNone/>
            </a:pPr>
            <a:endParaRPr lang="en-US" dirty="0"/>
          </a:p>
          <a:p>
            <a:pPr marL="0" indent="0">
              <a:buFont typeface="Arial" charset="0"/>
              <a:buNone/>
            </a:pPr>
            <a:endParaRPr lang="en-US" dirty="0"/>
          </a:p>
          <a:p>
            <a:pPr marL="0" indent="0">
              <a:buFont typeface="Arial" charset="0"/>
              <a:buNone/>
            </a:pPr>
            <a:endParaRPr lang="en-US" dirty="0"/>
          </a:p>
          <a:p>
            <a:r>
              <a:rPr lang="en-US" dirty="0"/>
              <a:t>Tesla Semi</a:t>
            </a:r>
          </a:p>
        </p:txBody>
      </p:sp>
      <p:sp>
        <p:nvSpPr>
          <p:cNvPr id="12" name="Content Placeholder 2"/>
          <p:cNvSpPr>
            <a:spLocks noGrp="1"/>
          </p:cNvSpPr>
          <p:nvPr>
            <p:ph idx="1"/>
          </p:nvPr>
        </p:nvSpPr>
        <p:spPr>
          <a:xfrm>
            <a:off x="271795" y="1116523"/>
            <a:ext cx="3909114" cy="5504133"/>
          </a:xfrm>
        </p:spPr>
        <p:txBody>
          <a:bodyPr>
            <a:normAutofit fontScale="92500" lnSpcReduction="20000"/>
          </a:bodyPr>
          <a:lstStyle/>
          <a:p>
            <a:r>
              <a:rPr lang="en-US" dirty="0"/>
              <a:t>Delivery Van </a:t>
            </a:r>
          </a:p>
          <a:p>
            <a:pPr marL="0" indent="0">
              <a:buNone/>
            </a:pPr>
            <a:endParaRPr lang="en-US" dirty="0"/>
          </a:p>
          <a:p>
            <a:pPr marL="0" indent="0">
              <a:buNone/>
            </a:pPr>
            <a:endParaRPr lang="en-US" dirty="0"/>
          </a:p>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sz="3000" dirty="0"/>
              <a:t>Utility e-truck</a:t>
            </a:r>
          </a:p>
          <a:p>
            <a:pPr lvl="1"/>
            <a:r>
              <a:rPr lang="en-US" sz="2600" dirty="0"/>
              <a:t>25 mph limit</a:t>
            </a:r>
          </a:p>
        </p:txBody>
      </p:sp>
      <p:sp>
        <p:nvSpPr>
          <p:cNvPr id="2" name="Title 1"/>
          <p:cNvSpPr>
            <a:spLocks noGrp="1"/>
          </p:cNvSpPr>
          <p:nvPr>
            <p:ph type="title"/>
          </p:nvPr>
        </p:nvSpPr>
        <p:spPr/>
        <p:txBody>
          <a:bodyPr/>
          <a:lstStyle/>
          <a:p>
            <a:r>
              <a:rPr lang="en-US" dirty="0" err="1"/>
              <a:t>eTrucks</a:t>
            </a:r>
            <a:endParaRPr lang="en-US" dirty="0"/>
          </a:p>
        </p:txBody>
      </p:sp>
      <p:sp>
        <p:nvSpPr>
          <p:cNvPr id="4" name="Date Placeholder 3"/>
          <p:cNvSpPr>
            <a:spLocks noGrp="1"/>
          </p:cNvSpPr>
          <p:nvPr>
            <p:ph type="dt" sz="half" idx="10"/>
          </p:nvPr>
        </p:nvSpPr>
        <p:spPr>
          <a:xfrm>
            <a:off x="6362700" y="6356350"/>
            <a:ext cx="2085975" cy="365125"/>
          </a:xfrm>
          <a:prstGeom prst="rect">
            <a:avLst/>
          </a:prstGeom>
        </p:spPr>
        <p:txBody>
          <a:bodyPr vert="horz" lIns="91440" tIns="45720" rIns="45720" bIns="45720" rtlCol="0" anchor="ctr"/>
          <a:lstStyle>
            <a:defPPr>
              <a:defRPr lang="en-US"/>
            </a:defPPr>
            <a:lvl1pPr algn="r" rtl="0" fontAlgn="auto">
              <a:spcBef>
                <a:spcPts val="0"/>
              </a:spcBef>
              <a:spcAft>
                <a:spcPts val="0"/>
              </a:spcAft>
              <a:defRPr sz="1200" kern="1200">
                <a:solidFill>
                  <a:schemeClr val="tx1">
                    <a:lumMod val="65000"/>
                    <a:lumOff val="35000"/>
                  </a:schemeClr>
                </a:solidFill>
                <a:latin typeface="Century Gothic" pitchFamily="34"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C20B0D18-B7D6-41E0-B579-3ECFF9D5062D}" type="datetime1">
              <a:rPr lang="en-US" smtClean="0"/>
              <a:pPr>
                <a:defRPr/>
              </a:pPr>
              <a:t>9/28/2023</a:t>
            </a:fld>
            <a:endParaRPr lang="en-US" dirty="0"/>
          </a:p>
        </p:txBody>
      </p:sp>
      <p:sp>
        <p:nvSpPr>
          <p:cNvPr id="5" name="Slide Number Placeholder 4"/>
          <p:cNvSpPr>
            <a:spLocks noGrp="1"/>
          </p:cNvSpPr>
          <p:nvPr>
            <p:ph type="sldNum" sz="quarter" idx="12"/>
          </p:nvPr>
        </p:nvSpPr>
        <p:spPr>
          <a:xfrm>
            <a:off x="8543925" y="6356350"/>
            <a:ext cx="561975" cy="365125"/>
          </a:xfrm>
          <a:prstGeom prst="rect">
            <a:avLst/>
          </a:prstGeom>
        </p:spPr>
        <p:txBody>
          <a:bodyPr vert="horz" lIns="27432" tIns="45720" rIns="45720" bIns="45720" rtlCol="0" anchor="ctr"/>
          <a:lstStyle>
            <a:defPPr>
              <a:defRPr lang="en-US"/>
            </a:defPPr>
            <a:lvl1pPr algn="l" rtl="0" fontAlgn="auto">
              <a:spcBef>
                <a:spcPts val="0"/>
              </a:spcBef>
              <a:spcAft>
                <a:spcPts val="0"/>
              </a:spcAft>
              <a:defRPr sz="1200" kern="1200">
                <a:solidFill>
                  <a:schemeClr val="tx1">
                    <a:lumMod val="65000"/>
                    <a:lumOff val="35000"/>
                  </a:schemeClr>
                </a:solidFill>
                <a:latin typeface="Century Gothic" pitchFamily="34"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6102940C-4289-4E21-AFE7-2011D34A7242}" type="slidenum">
              <a:rPr lang="en-US" smtClean="0"/>
              <a:pPr>
                <a:defRPr/>
              </a:pPr>
              <a:t>9</a:t>
            </a:fld>
            <a:endParaRPr lang="en-US" dirty="0"/>
          </a:p>
        </p:txBody>
      </p:sp>
      <p:pic>
        <p:nvPicPr>
          <p:cNvPr id="7" name="Picture 6"/>
          <p:cNvPicPr>
            <a:picLocks noChangeAspect="1"/>
          </p:cNvPicPr>
          <p:nvPr/>
        </p:nvPicPr>
        <p:blipFill rotWithShape="1">
          <a:blip r:embed="rId3"/>
          <a:srcRect l="2235" r="5265"/>
          <a:stretch/>
        </p:blipFill>
        <p:spPr>
          <a:xfrm>
            <a:off x="1059951" y="1685925"/>
            <a:ext cx="2685143" cy="1632857"/>
          </a:xfrm>
          <a:prstGeom prst="rect">
            <a:avLst/>
          </a:prstGeom>
        </p:spPr>
      </p:pic>
      <p:pic>
        <p:nvPicPr>
          <p:cNvPr id="8" name="Picture 7"/>
          <p:cNvPicPr>
            <a:picLocks noChangeAspect="1"/>
          </p:cNvPicPr>
          <p:nvPr/>
        </p:nvPicPr>
        <p:blipFill>
          <a:blip r:embed="rId4"/>
          <a:stretch>
            <a:fillRect/>
          </a:stretch>
        </p:blipFill>
        <p:spPr>
          <a:xfrm>
            <a:off x="1059951" y="3457843"/>
            <a:ext cx="2685143" cy="2017300"/>
          </a:xfrm>
          <a:prstGeom prst="rect">
            <a:avLst/>
          </a:prstGeom>
        </p:spPr>
      </p:pic>
      <p:pic>
        <p:nvPicPr>
          <p:cNvPr id="5122" name="Picture 2" descr="Just How Good for the Planet Is That Big Electric Pickup Truck? - The New  York Times">
            <a:extLst>
              <a:ext uri="{FF2B5EF4-FFF2-40B4-BE49-F238E27FC236}">
                <a16:creationId xmlns:a16="http://schemas.microsoft.com/office/drawing/2014/main" id="{05DB49D6-610E-F3DE-BBE9-AD54244B5E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1282" y="1685925"/>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Tesla Semi - Wikipedia">
            <a:extLst>
              <a:ext uri="{FF2B5EF4-FFF2-40B4-BE49-F238E27FC236}">
                <a16:creationId xmlns:a16="http://schemas.microsoft.com/office/drawing/2014/main" id="{ACE1F1C5-602F-7D1E-53D3-62E33ABFBB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74048" y="3300142"/>
            <a:ext cx="2438400" cy="187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1022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 Buses</a:t>
            </a:r>
          </a:p>
        </p:txBody>
      </p:sp>
      <p:sp>
        <p:nvSpPr>
          <p:cNvPr id="4" name="Date Placeholder 3"/>
          <p:cNvSpPr>
            <a:spLocks noGrp="1"/>
          </p:cNvSpPr>
          <p:nvPr>
            <p:ph type="dt" sz="half" idx="10"/>
          </p:nvPr>
        </p:nvSpPr>
        <p:spPr>
          <a:xfrm>
            <a:off x="6362700" y="6356350"/>
            <a:ext cx="2085975" cy="365125"/>
          </a:xfrm>
          <a:prstGeom prst="rect">
            <a:avLst/>
          </a:prstGeom>
        </p:spPr>
        <p:txBody>
          <a:bodyPr vert="horz" lIns="91440" tIns="45720" rIns="45720" bIns="45720" rtlCol="0" anchor="ctr"/>
          <a:lstStyle>
            <a:defPPr>
              <a:defRPr lang="en-US"/>
            </a:defPPr>
            <a:lvl1pPr algn="r" rtl="0" fontAlgn="auto">
              <a:spcBef>
                <a:spcPts val="0"/>
              </a:spcBef>
              <a:spcAft>
                <a:spcPts val="0"/>
              </a:spcAft>
              <a:defRPr sz="1200" kern="1200">
                <a:solidFill>
                  <a:schemeClr val="tx1">
                    <a:lumMod val="65000"/>
                    <a:lumOff val="35000"/>
                  </a:schemeClr>
                </a:solidFill>
                <a:latin typeface="Century Gothic" pitchFamily="34"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C20B0D18-B7D6-41E0-B579-3ECFF9D5062D}" type="datetime1">
              <a:rPr lang="en-US" smtClean="0"/>
              <a:pPr>
                <a:defRPr/>
              </a:pPr>
              <a:t>9/28/2023</a:t>
            </a:fld>
            <a:endParaRPr lang="en-US" dirty="0"/>
          </a:p>
        </p:txBody>
      </p:sp>
      <p:sp>
        <p:nvSpPr>
          <p:cNvPr id="5" name="Slide Number Placeholder 4"/>
          <p:cNvSpPr>
            <a:spLocks noGrp="1"/>
          </p:cNvSpPr>
          <p:nvPr>
            <p:ph type="sldNum" sz="quarter" idx="12"/>
          </p:nvPr>
        </p:nvSpPr>
        <p:spPr>
          <a:xfrm>
            <a:off x="8543925" y="6356350"/>
            <a:ext cx="561975" cy="365125"/>
          </a:xfrm>
          <a:prstGeom prst="rect">
            <a:avLst/>
          </a:prstGeom>
        </p:spPr>
        <p:txBody>
          <a:bodyPr vert="horz" lIns="27432" tIns="45720" rIns="45720" bIns="45720" rtlCol="0" anchor="ctr"/>
          <a:lstStyle>
            <a:defPPr>
              <a:defRPr lang="en-US"/>
            </a:defPPr>
            <a:lvl1pPr algn="l" rtl="0" fontAlgn="auto">
              <a:spcBef>
                <a:spcPts val="0"/>
              </a:spcBef>
              <a:spcAft>
                <a:spcPts val="0"/>
              </a:spcAft>
              <a:defRPr sz="1200" kern="1200">
                <a:solidFill>
                  <a:schemeClr val="tx1">
                    <a:lumMod val="65000"/>
                    <a:lumOff val="35000"/>
                  </a:schemeClr>
                </a:solidFill>
                <a:latin typeface="Century Gothic" pitchFamily="34"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6102940C-4289-4E21-AFE7-2011D34A7242}" type="slidenum">
              <a:rPr lang="en-US" smtClean="0"/>
              <a:pPr>
                <a:defRPr/>
              </a:pPr>
              <a:t>10</a:t>
            </a:fld>
            <a:endParaRPr lang="en-US" dirty="0"/>
          </a:p>
        </p:txBody>
      </p:sp>
      <p:pic>
        <p:nvPicPr>
          <p:cNvPr id="10" name="Picture 9"/>
          <p:cNvPicPr>
            <a:picLocks noChangeAspect="1"/>
          </p:cNvPicPr>
          <p:nvPr/>
        </p:nvPicPr>
        <p:blipFill>
          <a:blip r:embed="rId3"/>
          <a:stretch>
            <a:fillRect/>
          </a:stretch>
        </p:blipFill>
        <p:spPr>
          <a:xfrm>
            <a:off x="7478594" y="1727871"/>
            <a:ext cx="970081" cy="4061911"/>
          </a:xfrm>
          <a:prstGeom prst="rect">
            <a:avLst/>
          </a:prstGeom>
        </p:spPr>
      </p:pic>
      <p:pic>
        <p:nvPicPr>
          <p:cNvPr id="11" name="Picture 10"/>
          <p:cNvPicPr>
            <a:picLocks noChangeAspect="1"/>
          </p:cNvPicPr>
          <p:nvPr/>
        </p:nvPicPr>
        <p:blipFill>
          <a:blip r:embed="rId4"/>
          <a:stretch>
            <a:fillRect/>
          </a:stretch>
        </p:blipFill>
        <p:spPr>
          <a:xfrm>
            <a:off x="580571" y="1727871"/>
            <a:ext cx="3490940" cy="1720769"/>
          </a:xfrm>
          <a:prstGeom prst="rect">
            <a:avLst/>
          </a:prstGeom>
        </p:spPr>
      </p:pic>
      <p:pic>
        <p:nvPicPr>
          <p:cNvPr id="13" name="Picture 12"/>
          <p:cNvPicPr>
            <a:picLocks noChangeAspect="1"/>
          </p:cNvPicPr>
          <p:nvPr/>
        </p:nvPicPr>
        <p:blipFill>
          <a:blip r:embed="rId5"/>
          <a:stretch>
            <a:fillRect/>
          </a:stretch>
        </p:blipFill>
        <p:spPr>
          <a:xfrm>
            <a:off x="580571" y="3930585"/>
            <a:ext cx="3538730" cy="2150993"/>
          </a:xfrm>
          <a:prstGeom prst="rect">
            <a:avLst/>
          </a:prstGeom>
        </p:spPr>
      </p:pic>
      <p:sp>
        <p:nvSpPr>
          <p:cNvPr id="15" name="Content Placeholder 2"/>
          <p:cNvSpPr txBox="1">
            <a:spLocks/>
          </p:cNvSpPr>
          <p:nvPr/>
        </p:nvSpPr>
        <p:spPr bwMode="auto">
          <a:xfrm>
            <a:off x="4397608" y="2359115"/>
            <a:ext cx="2832401" cy="4499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charset="0"/>
              <a:buChar char="•"/>
              <a:defRPr sz="2400" kern="1200">
                <a:solidFill>
                  <a:schemeClr val="tx1"/>
                </a:solidFill>
                <a:latin typeface="+mj-lt"/>
                <a:ea typeface="+mn-ea"/>
                <a:cs typeface="+mn-cs"/>
              </a:defRPr>
            </a:lvl1pPr>
            <a:lvl2pPr marL="742950" indent="-28575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2pPr>
            <a:lvl3pPr marL="1143000" indent="-228600" algn="l" rtl="0" fontAlgn="base">
              <a:spcBef>
                <a:spcPct val="20000"/>
              </a:spcBef>
              <a:spcAft>
                <a:spcPct val="0"/>
              </a:spcAft>
              <a:buFont typeface="Arial" charset="0"/>
              <a:buChar char="•"/>
              <a:defRPr sz="1600" kern="1200">
                <a:solidFill>
                  <a:schemeClr val="tx1"/>
                </a:solidFill>
                <a:latin typeface="+mj-lt"/>
                <a:ea typeface="+mn-ea"/>
                <a:cs typeface="+mn-cs"/>
              </a:defRPr>
            </a:lvl3pPr>
            <a:lvl4pPr marL="1600200" indent="-22860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r>
              <a:rPr lang="en-US" dirty="0" err="1"/>
              <a:t>Proterra</a:t>
            </a:r>
            <a:r>
              <a:rPr lang="en-US" dirty="0"/>
              <a:t> BEV</a:t>
            </a:r>
          </a:p>
          <a:p>
            <a:pPr marL="0" indent="0">
              <a:buFont typeface="Arial" charset="0"/>
              <a:buNone/>
            </a:pPr>
            <a:endParaRPr lang="en-US" dirty="0"/>
          </a:p>
          <a:p>
            <a:endParaRPr lang="en-US" dirty="0"/>
          </a:p>
          <a:p>
            <a:pPr marL="0" indent="0">
              <a:buFont typeface="Arial" charset="0"/>
              <a:buNone/>
            </a:pPr>
            <a:endParaRPr lang="en-US" dirty="0"/>
          </a:p>
        </p:txBody>
      </p:sp>
      <p:sp>
        <p:nvSpPr>
          <p:cNvPr id="16" name="Content Placeholder 2"/>
          <p:cNvSpPr txBox="1">
            <a:spLocks/>
          </p:cNvSpPr>
          <p:nvPr/>
        </p:nvSpPr>
        <p:spPr bwMode="auto">
          <a:xfrm>
            <a:off x="4228006" y="4498344"/>
            <a:ext cx="2832401" cy="10070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charset="0"/>
              <a:buChar char="•"/>
              <a:defRPr sz="2400" kern="1200">
                <a:solidFill>
                  <a:schemeClr val="tx1"/>
                </a:solidFill>
                <a:latin typeface="+mj-lt"/>
                <a:ea typeface="+mn-ea"/>
                <a:cs typeface="+mn-cs"/>
              </a:defRPr>
            </a:lvl1pPr>
            <a:lvl2pPr marL="742950" indent="-28575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2pPr>
            <a:lvl3pPr marL="1143000" indent="-228600" algn="l" rtl="0" fontAlgn="base">
              <a:spcBef>
                <a:spcPct val="20000"/>
              </a:spcBef>
              <a:spcAft>
                <a:spcPct val="0"/>
              </a:spcAft>
              <a:buFont typeface="Arial" charset="0"/>
              <a:buChar char="•"/>
              <a:defRPr sz="1600" kern="1200">
                <a:solidFill>
                  <a:schemeClr val="tx1"/>
                </a:solidFill>
                <a:latin typeface="+mj-lt"/>
                <a:ea typeface="+mn-ea"/>
                <a:cs typeface="+mn-cs"/>
              </a:defRPr>
            </a:lvl3pPr>
            <a:lvl4pPr marL="1600200" indent="-22860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r>
              <a:rPr lang="en-US" dirty="0"/>
              <a:t>BEV School Bus</a:t>
            </a:r>
          </a:p>
          <a:p>
            <a:pPr marL="0" indent="0">
              <a:buFont typeface="Arial" charset="0"/>
              <a:buNone/>
            </a:pPr>
            <a:endParaRPr lang="en-US" dirty="0"/>
          </a:p>
          <a:p>
            <a:endParaRPr lang="en-US" dirty="0"/>
          </a:p>
          <a:p>
            <a:pPr marL="0" indent="0">
              <a:buFont typeface="Arial" charset="0"/>
              <a:buNone/>
            </a:pPr>
            <a:endParaRPr lang="en-US" dirty="0"/>
          </a:p>
        </p:txBody>
      </p:sp>
    </p:spTree>
    <p:extLst>
      <p:ext uri="{BB962C8B-B14F-4D97-AF65-F5344CB8AC3E}">
        <p14:creationId xmlns:p14="http://schemas.microsoft.com/office/powerpoint/2010/main" val="3807726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 Other</a:t>
            </a:r>
          </a:p>
        </p:txBody>
      </p:sp>
      <p:sp>
        <p:nvSpPr>
          <p:cNvPr id="4" name="Date Placeholder 3"/>
          <p:cNvSpPr>
            <a:spLocks noGrp="1"/>
          </p:cNvSpPr>
          <p:nvPr>
            <p:ph type="dt" sz="half" idx="10"/>
          </p:nvPr>
        </p:nvSpPr>
        <p:spPr>
          <a:xfrm>
            <a:off x="6362700" y="6356350"/>
            <a:ext cx="2085975" cy="365125"/>
          </a:xfrm>
          <a:prstGeom prst="rect">
            <a:avLst/>
          </a:prstGeom>
        </p:spPr>
        <p:txBody>
          <a:bodyPr vert="horz" lIns="91440" tIns="45720" rIns="45720" bIns="45720" rtlCol="0" anchor="ctr"/>
          <a:lstStyle>
            <a:defPPr>
              <a:defRPr lang="en-US"/>
            </a:defPPr>
            <a:lvl1pPr algn="r" rtl="0" fontAlgn="auto">
              <a:spcBef>
                <a:spcPts val="0"/>
              </a:spcBef>
              <a:spcAft>
                <a:spcPts val="0"/>
              </a:spcAft>
              <a:defRPr sz="1200" kern="1200">
                <a:solidFill>
                  <a:schemeClr val="tx1">
                    <a:lumMod val="65000"/>
                    <a:lumOff val="35000"/>
                  </a:schemeClr>
                </a:solidFill>
                <a:latin typeface="Century Gothic" pitchFamily="34"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C20B0D18-B7D6-41E0-B579-3ECFF9D5062D}" type="datetime1">
              <a:rPr lang="en-US" smtClean="0"/>
              <a:pPr>
                <a:defRPr/>
              </a:pPr>
              <a:t>9/28/2023</a:t>
            </a:fld>
            <a:endParaRPr lang="en-US" dirty="0"/>
          </a:p>
        </p:txBody>
      </p:sp>
      <p:sp>
        <p:nvSpPr>
          <p:cNvPr id="5" name="Slide Number Placeholder 4"/>
          <p:cNvSpPr>
            <a:spLocks noGrp="1"/>
          </p:cNvSpPr>
          <p:nvPr>
            <p:ph type="sldNum" sz="quarter" idx="12"/>
          </p:nvPr>
        </p:nvSpPr>
        <p:spPr>
          <a:xfrm>
            <a:off x="8543925" y="6356350"/>
            <a:ext cx="561975" cy="365125"/>
          </a:xfrm>
          <a:prstGeom prst="rect">
            <a:avLst/>
          </a:prstGeom>
        </p:spPr>
        <p:txBody>
          <a:bodyPr vert="horz" lIns="27432" tIns="45720" rIns="45720" bIns="45720" rtlCol="0" anchor="ctr"/>
          <a:lstStyle>
            <a:defPPr>
              <a:defRPr lang="en-US"/>
            </a:defPPr>
            <a:lvl1pPr algn="l" rtl="0" fontAlgn="auto">
              <a:spcBef>
                <a:spcPts val="0"/>
              </a:spcBef>
              <a:spcAft>
                <a:spcPts val="0"/>
              </a:spcAft>
              <a:defRPr sz="1200" kern="1200">
                <a:solidFill>
                  <a:schemeClr val="tx1">
                    <a:lumMod val="65000"/>
                    <a:lumOff val="35000"/>
                  </a:schemeClr>
                </a:solidFill>
                <a:latin typeface="Century Gothic" pitchFamily="34"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6102940C-4289-4E21-AFE7-2011D34A7242}" type="slidenum">
              <a:rPr lang="en-US" smtClean="0"/>
              <a:pPr>
                <a:defRPr/>
              </a:pPr>
              <a:t>11</a:t>
            </a:fld>
            <a:endParaRPr lang="en-US" dirty="0"/>
          </a:p>
        </p:txBody>
      </p:sp>
      <p:sp>
        <p:nvSpPr>
          <p:cNvPr id="15" name="Content Placeholder 2"/>
          <p:cNvSpPr txBox="1">
            <a:spLocks/>
          </p:cNvSpPr>
          <p:nvPr/>
        </p:nvSpPr>
        <p:spPr bwMode="auto">
          <a:xfrm>
            <a:off x="922262" y="1174388"/>
            <a:ext cx="1878376" cy="4499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charset="0"/>
              <a:buChar char="•"/>
              <a:defRPr sz="2400" kern="1200">
                <a:solidFill>
                  <a:schemeClr val="tx1"/>
                </a:solidFill>
                <a:latin typeface="+mj-lt"/>
                <a:ea typeface="+mn-ea"/>
                <a:cs typeface="+mn-cs"/>
              </a:defRPr>
            </a:lvl1pPr>
            <a:lvl2pPr marL="742950" indent="-28575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2pPr>
            <a:lvl3pPr marL="1143000" indent="-228600" algn="l" rtl="0" fontAlgn="base">
              <a:spcBef>
                <a:spcPct val="20000"/>
              </a:spcBef>
              <a:spcAft>
                <a:spcPct val="0"/>
              </a:spcAft>
              <a:buFont typeface="Arial" charset="0"/>
              <a:buChar char="•"/>
              <a:defRPr sz="1600" kern="1200">
                <a:solidFill>
                  <a:schemeClr val="tx1"/>
                </a:solidFill>
                <a:latin typeface="+mj-lt"/>
                <a:ea typeface="+mn-ea"/>
                <a:cs typeface="+mn-cs"/>
              </a:defRPr>
            </a:lvl3pPr>
            <a:lvl4pPr marL="1600200" indent="-22860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None/>
            </a:pPr>
            <a:r>
              <a:rPr lang="en-US" sz="1800" i="0" dirty="0">
                <a:solidFill>
                  <a:srgbClr val="000000"/>
                </a:solidFill>
                <a:effectLst/>
                <a:latin typeface="Open Sans" panose="020B0606030504020204" pitchFamily="34" charset="0"/>
              </a:rPr>
              <a:t>E Motorcycle</a:t>
            </a:r>
            <a:endParaRPr lang="en-US" sz="1800" dirty="0"/>
          </a:p>
        </p:txBody>
      </p:sp>
      <p:sp>
        <p:nvSpPr>
          <p:cNvPr id="16" name="Content Placeholder 2"/>
          <p:cNvSpPr txBox="1">
            <a:spLocks/>
          </p:cNvSpPr>
          <p:nvPr/>
        </p:nvSpPr>
        <p:spPr bwMode="auto">
          <a:xfrm>
            <a:off x="922262" y="5417180"/>
            <a:ext cx="2832401" cy="5956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charset="0"/>
              <a:buChar char="•"/>
              <a:defRPr sz="2400" kern="1200">
                <a:solidFill>
                  <a:schemeClr val="tx1"/>
                </a:solidFill>
                <a:latin typeface="+mj-lt"/>
                <a:ea typeface="+mn-ea"/>
                <a:cs typeface="+mn-cs"/>
              </a:defRPr>
            </a:lvl1pPr>
            <a:lvl2pPr marL="742950" indent="-28575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2pPr>
            <a:lvl3pPr marL="1143000" indent="-228600" algn="l" rtl="0" fontAlgn="base">
              <a:spcBef>
                <a:spcPct val="20000"/>
              </a:spcBef>
              <a:spcAft>
                <a:spcPct val="0"/>
              </a:spcAft>
              <a:buFont typeface="Arial" charset="0"/>
              <a:buChar char="•"/>
              <a:defRPr sz="1600" kern="1200">
                <a:solidFill>
                  <a:schemeClr val="tx1"/>
                </a:solidFill>
                <a:latin typeface="+mj-lt"/>
                <a:ea typeface="+mn-ea"/>
                <a:cs typeface="+mn-cs"/>
              </a:defRPr>
            </a:lvl3pPr>
            <a:lvl4pPr marL="1600200" indent="-22860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buNone/>
            </a:pPr>
            <a:r>
              <a:rPr lang="en-US" dirty="0"/>
              <a:t>E-Bike</a:t>
            </a:r>
          </a:p>
          <a:p>
            <a:endParaRPr lang="en-US" dirty="0"/>
          </a:p>
          <a:p>
            <a:pPr marL="0" indent="0">
              <a:buFont typeface="Arial" charset="0"/>
              <a:buNone/>
            </a:pPr>
            <a:endParaRPr lang="en-US" dirty="0"/>
          </a:p>
        </p:txBody>
      </p:sp>
      <p:pic>
        <p:nvPicPr>
          <p:cNvPr id="3074" name="Picture 2" descr="2023 World's Fastest Electric Motorcycle  3000/5000/8000/10000W Drag Race Motocicleta Eletrica Aduto 3000w EEC">
            <a:extLst>
              <a:ext uri="{FF2B5EF4-FFF2-40B4-BE49-F238E27FC236}">
                <a16:creationId xmlns:a16="http://schemas.microsoft.com/office/drawing/2014/main" id="{B132680B-BFAF-6560-7793-093AEAC6DC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068" y="1680797"/>
            <a:ext cx="2095500" cy="18764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orld's largest all-electric ferry completes its maiden trip | Electrek">
            <a:extLst>
              <a:ext uri="{FF2B5EF4-FFF2-40B4-BE49-F238E27FC236}">
                <a16:creationId xmlns:a16="http://schemas.microsoft.com/office/drawing/2014/main" id="{7B815883-5C1C-097B-EE6A-CDABD830C35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8361" y="2916747"/>
            <a:ext cx="2286000" cy="111998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lice, the first all-electric passenger airplane, prepares to fly | CNN  Business">
            <a:extLst>
              <a:ext uri="{FF2B5EF4-FFF2-40B4-BE49-F238E27FC236}">
                <a16:creationId xmlns:a16="http://schemas.microsoft.com/office/drawing/2014/main" id="{BBEABE82-EB00-7201-F921-97AB05537E8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036" t="25884" r="3855" b="20374"/>
          <a:stretch/>
        </p:blipFill>
        <p:spPr bwMode="auto">
          <a:xfrm>
            <a:off x="5938711" y="1366503"/>
            <a:ext cx="2936146" cy="127997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26 in. 1500-Watt 48-Volt/20Ah Electric Bike Fat Tire P7 Removable Lithium  Battery for Adults SW-S17-1500W - The Home Depot">
            <a:extLst>
              <a:ext uri="{FF2B5EF4-FFF2-40B4-BE49-F238E27FC236}">
                <a16:creationId xmlns:a16="http://schemas.microsoft.com/office/drawing/2014/main" id="{33C1B3BD-78F5-C199-DB8C-15FFD90B660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9845" y="3687716"/>
            <a:ext cx="1443210" cy="144321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5B9A279-58F9-8270-BADF-10195FACA25F}"/>
              </a:ext>
            </a:extLst>
          </p:cNvPr>
          <p:cNvSpPr txBox="1">
            <a:spLocks/>
          </p:cNvSpPr>
          <p:nvPr/>
        </p:nvSpPr>
        <p:spPr bwMode="auto">
          <a:xfrm>
            <a:off x="3907282" y="3092076"/>
            <a:ext cx="1951612" cy="5956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charset="0"/>
              <a:buChar char="•"/>
              <a:defRPr sz="2400" kern="1200">
                <a:solidFill>
                  <a:schemeClr val="tx1"/>
                </a:solidFill>
                <a:latin typeface="+mj-lt"/>
                <a:ea typeface="+mn-ea"/>
                <a:cs typeface="+mn-cs"/>
              </a:defRPr>
            </a:lvl1pPr>
            <a:lvl2pPr marL="742950" indent="-28575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2pPr>
            <a:lvl3pPr marL="1143000" indent="-228600" algn="l" rtl="0" fontAlgn="base">
              <a:spcBef>
                <a:spcPct val="20000"/>
              </a:spcBef>
              <a:spcAft>
                <a:spcPct val="0"/>
              </a:spcAft>
              <a:buFont typeface="Arial" charset="0"/>
              <a:buChar char="•"/>
              <a:defRPr sz="1600" kern="1200">
                <a:solidFill>
                  <a:schemeClr val="tx1"/>
                </a:solidFill>
                <a:latin typeface="+mj-lt"/>
                <a:ea typeface="+mn-ea"/>
                <a:cs typeface="+mn-cs"/>
              </a:defRPr>
            </a:lvl3pPr>
            <a:lvl4pPr marL="1600200" indent="-22860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buNone/>
            </a:pPr>
            <a:r>
              <a:rPr lang="en-US" dirty="0"/>
              <a:t>Electric </a:t>
            </a:r>
            <a:br>
              <a:rPr lang="en-US" dirty="0"/>
            </a:br>
            <a:r>
              <a:rPr lang="en-US" dirty="0"/>
              <a:t>Ferry</a:t>
            </a:r>
          </a:p>
          <a:p>
            <a:endParaRPr lang="en-US" dirty="0"/>
          </a:p>
          <a:p>
            <a:pPr marL="0" indent="0">
              <a:buFont typeface="Arial" charset="0"/>
              <a:buNone/>
            </a:pPr>
            <a:endParaRPr lang="en-US" dirty="0"/>
          </a:p>
        </p:txBody>
      </p:sp>
      <p:sp>
        <p:nvSpPr>
          <p:cNvPr id="6" name="Content Placeholder 2">
            <a:extLst>
              <a:ext uri="{FF2B5EF4-FFF2-40B4-BE49-F238E27FC236}">
                <a16:creationId xmlns:a16="http://schemas.microsoft.com/office/drawing/2014/main" id="{33D76CA7-1375-4A5B-C7EF-A7DFDEAD3410}"/>
              </a:ext>
            </a:extLst>
          </p:cNvPr>
          <p:cNvSpPr txBox="1">
            <a:spLocks/>
          </p:cNvSpPr>
          <p:nvPr/>
        </p:nvSpPr>
        <p:spPr bwMode="auto">
          <a:xfrm>
            <a:off x="3907282" y="1605380"/>
            <a:ext cx="2832401" cy="5956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charset="0"/>
              <a:buChar char="•"/>
              <a:defRPr sz="2400" kern="1200">
                <a:solidFill>
                  <a:schemeClr val="tx1"/>
                </a:solidFill>
                <a:latin typeface="+mj-lt"/>
                <a:ea typeface="+mn-ea"/>
                <a:cs typeface="+mn-cs"/>
              </a:defRPr>
            </a:lvl1pPr>
            <a:lvl2pPr marL="742950" indent="-28575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2pPr>
            <a:lvl3pPr marL="1143000" indent="-228600" algn="l" rtl="0" fontAlgn="base">
              <a:spcBef>
                <a:spcPct val="20000"/>
              </a:spcBef>
              <a:spcAft>
                <a:spcPct val="0"/>
              </a:spcAft>
              <a:buFont typeface="Arial" charset="0"/>
              <a:buChar char="•"/>
              <a:defRPr sz="1600" kern="1200">
                <a:solidFill>
                  <a:schemeClr val="tx1"/>
                </a:solidFill>
                <a:latin typeface="+mj-lt"/>
                <a:ea typeface="+mn-ea"/>
                <a:cs typeface="+mn-cs"/>
              </a:defRPr>
            </a:lvl3pPr>
            <a:lvl4pPr marL="1600200" indent="-22860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buNone/>
            </a:pPr>
            <a:r>
              <a:rPr lang="en-US" dirty="0"/>
              <a:t>Electric </a:t>
            </a:r>
            <a:br>
              <a:rPr lang="en-US" dirty="0"/>
            </a:br>
            <a:r>
              <a:rPr lang="en-US" dirty="0"/>
              <a:t>Airplane</a:t>
            </a:r>
          </a:p>
          <a:p>
            <a:endParaRPr lang="en-US" dirty="0"/>
          </a:p>
          <a:p>
            <a:pPr marL="0" indent="0">
              <a:buFont typeface="Arial" charset="0"/>
              <a:buNone/>
            </a:pPr>
            <a:endParaRPr lang="en-US" dirty="0"/>
          </a:p>
        </p:txBody>
      </p:sp>
      <p:pic>
        <p:nvPicPr>
          <p:cNvPr id="3082" name="Picture 10" descr="Transition to Electric Power for Locomotive Trains | Councilmember  Cacciotti Takes Part in History | The South Pasadenan | South Pasadena News">
            <a:extLst>
              <a:ext uri="{FF2B5EF4-FFF2-40B4-BE49-F238E27FC236}">
                <a16:creationId xmlns:a16="http://schemas.microsoft.com/office/drawing/2014/main" id="{2F38C8D3-FDCE-41C1-214B-60833260171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88361" y="4319228"/>
            <a:ext cx="2286000" cy="1712293"/>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9EA35869-E211-1D02-0746-895B9C0B7FD9}"/>
              </a:ext>
            </a:extLst>
          </p:cNvPr>
          <p:cNvSpPr txBox="1">
            <a:spLocks/>
          </p:cNvSpPr>
          <p:nvPr/>
        </p:nvSpPr>
        <p:spPr bwMode="auto">
          <a:xfrm>
            <a:off x="3907282" y="5021816"/>
            <a:ext cx="2832401" cy="5956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charset="0"/>
              <a:buChar char="•"/>
              <a:defRPr sz="2400" kern="1200">
                <a:solidFill>
                  <a:schemeClr val="tx1"/>
                </a:solidFill>
                <a:latin typeface="+mj-lt"/>
                <a:ea typeface="+mn-ea"/>
                <a:cs typeface="+mn-cs"/>
              </a:defRPr>
            </a:lvl1pPr>
            <a:lvl2pPr marL="742950" indent="-28575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2pPr>
            <a:lvl3pPr marL="1143000" indent="-228600" algn="l" rtl="0" fontAlgn="base">
              <a:spcBef>
                <a:spcPct val="20000"/>
              </a:spcBef>
              <a:spcAft>
                <a:spcPct val="0"/>
              </a:spcAft>
              <a:buFont typeface="Arial" charset="0"/>
              <a:buChar char="•"/>
              <a:defRPr sz="1600" kern="1200">
                <a:solidFill>
                  <a:schemeClr val="tx1"/>
                </a:solidFill>
                <a:latin typeface="+mj-lt"/>
                <a:ea typeface="+mn-ea"/>
                <a:cs typeface="+mn-cs"/>
              </a:defRPr>
            </a:lvl3pPr>
            <a:lvl4pPr marL="1600200" indent="-228600" algn="l" rtl="0" fontAlgn="base">
              <a:spcBef>
                <a:spcPct val="20000"/>
              </a:spcBef>
              <a:spcAft>
                <a:spcPct val="0"/>
              </a:spcAft>
              <a:buFont typeface="Courier New" pitchFamily="49" charset="0"/>
              <a:buChar char="o"/>
              <a:defRPr sz="1600" kern="1200">
                <a:solidFill>
                  <a:schemeClr val="tx1"/>
                </a:solidFill>
                <a:latin typeface="+mj-lt"/>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buNone/>
            </a:pPr>
            <a:r>
              <a:rPr lang="en-US" dirty="0"/>
              <a:t>Electric </a:t>
            </a:r>
            <a:br>
              <a:rPr lang="en-US" dirty="0"/>
            </a:br>
            <a:r>
              <a:rPr lang="en-US" dirty="0"/>
              <a:t>Locomotive</a:t>
            </a:r>
          </a:p>
          <a:p>
            <a:endParaRPr lang="en-US" dirty="0"/>
          </a:p>
          <a:p>
            <a:pPr marL="0" indent="0">
              <a:buFont typeface="Arial" charset="0"/>
              <a:buNone/>
            </a:pPr>
            <a:endParaRPr lang="en-US" dirty="0"/>
          </a:p>
        </p:txBody>
      </p:sp>
    </p:spTree>
    <p:extLst>
      <p:ext uri="{BB962C8B-B14F-4D97-AF65-F5344CB8AC3E}">
        <p14:creationId xmlns:p14="http://schemas.microsoft.com/office/powerpoint/2010/main" val="1775800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30EAA-86A7-49D0-A726-6DB36AC5E9F2}"/>
              </a:ext>
            </a:extLst>
          </p:cNvPr>
          <p:cNvSpPr>
            <a:spLocks noGrp="1"/>
          </p:cNvSpPr>
          <p:nvPr>
            <p:ph type="title"/>
          </p:nvPr>
        </p:nvSpPr>
        <p:spPr>
          <a:xfrm>
            <a:off x="0" y="14125"/>
            <a:ext cx="9727619" cy="1093908"/>
          </a:xfrm>
        </p:spPr>
        <p:txBody>
          <a:bodyPr>
            <a:normAutofit/>
          </a:bodyPr>
          <a:lstStyle/>
          <a:p>
            <a:pPr algn="l"/>
            <a:r>
              <a:rPr lang="en-US" sz="4000" dirty="0"/>
              <a:t>EV Supply Equipment (EVSE)</a:t>
            </a:r>
          </a:p>
        </p:txBody>
      </p:sp>
      <p:pic>
        <p:nvPicPr>
          <p:cNvPr id="5" name="Content Placeholder 4" descr="A picture containing indoor, floor, wall, transport&#10;&#10;Description generated with high confidence">
            <a:extLst>
              <a:ext uri="{FF2B5EF4-FFF2-40B4-BE49-F238E27FC236}">
                <a16:creationId xmlns:a16="http://schemas.microsoft.com/office/drawing/2014/main" id="{E2157BBA-A398-4558-BECC-4B310E4AB4B5}"/>
              </a:ext>
            </a:extLst>
          </p:cNvPr>
          <p:cNvPicPr>
            <a:picLocks noGrp="1" noChangeAspect="1"/>
          </p:cNvPicPr>
          <p:nvPr>
            <p:ph idx="1"/>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674712" y="2393812"/>
            <a:ext cx="2045203" cy="1439825"/>
          </a:xfrm>
          <a:ln>
            <a:solidFill>
              <a:schemeClr val="tx1"/>
            </a:solidFill>
          </a:ln>
        </p:spPr>
      </p:pic>
      <p:pic>
        <p:nvPicPr>
          <p:cNvPr id="7" name="Picture 6" descr="A close up of a tiled wall&#10;&#10;Description generated with high confidence">
            <a:extLst>
              <a:ext uri="{FF2B5EF4-FFF2-40B4-BE49-F238E27FC236}">
                <a16:creationId xmlns:a16="http://schemas.microsoft.com/office/drawing/2014/main" id="{6F5AE407-7B02-4305-9BC8-9D5B7268B3B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2262" r="27351"/>
          <a:stretch/>
        </p:blipFill>
        <p:spPr>
          <a:xfrm>
            <a:off x="7904227" y="1605630"/>
            <a:ext cx="925063" cy="2294930"/>
          </a:xfrm>
          <a:prstGeom prst="rect">
            <a:avLst/>
          </a:prstGeom>
        </p:spPr>
      </p:pic>
      <p:pic>
        <p:nvPicPr>
          <p:cNvPr id="15" name="Picture 14">
            <a:extLst>
              <a:ext uri="{FF2B5EF4-FFF2-40B4-BE49-F238E27FC236}">
                <a16:creationId xmlns:a16="http://schemas.microsoft.com/office/drawing/2014/main" id="{A4137037-6CEF-43E4-A58C-8EC0822B5F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12072" y="3738509"/>
            <a:ext cx="1109375" cy="2318468"/>
          </a:xfrm>
          <a:prstGeom prst="rect">
            <a:avLst/>
          </a:prstGeom>
        </p:spPr>
      </p:pic>
      <p:pic>
        <p:nvPicPr>
          <p:cNvPr id="19" name="Picture 18" descr="A picture containing person, appliance, ground, outdoor&#10;&#10;Description generated with high confidence">
            <a:extLst>
              <a:ext uri="{FF2B5EF4-FFF2-40B4-BE49-F238E27FC236}">
                <a16:creationId xmlns:a16="http://schemas.microsoft.com/office/drawing/2014/main" id="{1CE99DFE-B339-4473-939E-DB2BA0AEFC7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30595" y="4054977"/>
            <a:ext cx="1296809" cy="1736223"/>
          </a:xfrm>
          <a:prstGeom prst="rect">
            <a:avLst/>
          </a:prstGeom>
        </p:spPr>
      </p:pic>
      <p:sp>
        <p:nvSpPr>
          <p:cNvPr id="20" name="Content Placeholder 2">
            <a:extLst>
              <a:ext uri="{FF2B5EF4-FFF2-40B4-BE49-F238E27FC236}">
                <a16:creationId xmlns:a16="http://schemas.microsoft.com/office/drawing/2014/main" id="{0B883B85-8D21-4D07-85C5-651FD3182E8B}"/>
              </a:ext>
            </a:extLst>
          </p:cNvPr>
          <p:cNvSpPr txBox="1">
            <a:spLocks/>
          </p:cNvSpPr>
          <p:nvPr/>
        </p:nvSpPr>
        <p:spPr>
          <a:xfrm>
            <a:off x="279220" y="1823193"/>
            <a:ext cx="5441095" cy="3830632"/>
          </a:xfrm>
          <a:prstGeom prst="rect">
            <a:avLst/>
          </a:prstGeom>
        </p:spPr>
        <p:txBody>
          <a:bodyPr vert="horz" lIns="68580" tIns="34290" rIns="68580" bIns="3429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EVSE commonly called EV Charging Station</a:t>
            </a:r>
          </a:p>
          <a:p>
            <a:r>
              <a:rPr lang="en-US" b="1" dirty="0">
                <a:solidFill>
                  <a:srgbClr val="0000FF"/>
                </a:solidFill>
              </a:rPr>
              <a:t>AC Charging: AC in AC Out</a:t>
            </a:r>
          </a:p>
          <a:p>
            <a:pPr lvl="1"/>
            <a:r>
              <a:rPr lang="en-US" b="1" dirty="0">
                <a:solidFill>
                  <a:srgbClr val="0000FF"/>
                </a:solidFill>
              </a:rPr>
              <a:t>Level 1:</a:t>
            </a:r>
            <a:r>
              <a:rPr lang="en-US" dirty="0"/>
              <a:t> </a:t>
            </a:r>
            <a:r>
              <a:rPr lang="en-US" u="sng" dirty="0"/>
              <a:t>110</a:t>
            </a:r>
            <a:r>
              <a:rPr lang="en-US" dirty="0"/>
              <a:t> VAC in and out of charging</a:t>
            </a:r>
          </a:p>
          <a:p>
            <a:pPr lvl="1"/>
            <a:r>
              <a:rPr lang="en-US" b="1" dirty="0">
                <a:solidFill>
                  <a:srgbClr val="00B050"/>
                </a:solidFill>
              </a:rPr>
              <a:t>Level 2:</a:t>
            </a:r>
            <a:r>
              <a:rPr lang="en-US" dirty="0">
                <a:solidFill>
                  <a:srgbClr val="00B050"/>
                </a:solidFill>
              </a:rPr>
              <a:t> </a:t>
            </a:r>
            <a:r>
              <a:rPr lang="en-US" u="sng" dirty="0"/>
              <a:t>208/240</a:t>
            </a:r>
            <a:r>
              <a:rPr lang="en-US" dirty="0"/>
              <a:t> VAC in and out of charging</a:t>
            </a:r>
          </a:p>
          <a:p>
            <a:r>
              <a:rPr lang="en-US" b="1" dirty="0">
                <a:solidFill>
                  <a:srgbClr val="FF0000"/>
                </a:solidFill>
              </a:rPr>
              <a:t>DC Fast Charging: AC in DC Out</a:t>
            </a:r>
            <a:r>
              <a:rPr lang="en-US" dirty="0"/>
              <a:t> </a:t>
            </a:r>
          </a:p>
          <a:p>
            <a:pPr lvl="1"/>
            <a:r>
              <a:rPr lang="en-US" u="sng" dirty="0"/>
              <a:t>480</a:t>
            </a:r>
            <a:r>
              <a:rPr lang="en-US" u="sng" baseline="30000" dirty="0"/>
              <a:t>+</a:t>
            </a:r>
            <a:r>
              <a:rPr lang="en-US" dirty="0"/>
              <a:t> VAC</a:t>
            </a:r>
          </a:p>
          <a:p>
            <a:pPr lvl="1"/>
            <a:r>
              <a:rPr lang="en-US" dirty="0"/>
              <a:t>Sometimes called </a:t>
            </a:r>
            <a:r>
              <a:rPr lang="en-US" b="1" i="1" dirty="0">
                <a:solidFill>
                  <a:srgbClr val="FF0000"/>
                </a:solidFill>
              </a:rPr>
              <a:t>Level 3</a:t>
            </a:r>
            <a:r>
              <a:rPr lang="en-US" b="1" dirty="0">
                <a:solidFill>
                  <a:srgbClr val="FF0000"/>
                </a:solidFill>
              </a:rPr>
              <a:t> </a:t>
            </a:r>
            <a:r>
              <a:rPr lang="en-US" dirty="0"/>
              <a:t>charging</a:t>
            </a:r>
          </a:p>
          <a:p>
            <a:pPr lvl="2"/>
            <a:endParaRPr lang="en-US" dirty="0"/>
          </a:p>
          <a:p>
            <a:endParaRPr lang="en-US" dirty="0"/>
          </a:p>
        </p:txBody>
      </p:sp>
      <p:pic>
        <p:nvPicPr>
          <p:cNvPr id="13" name="Picture 10" descr="Image result for level 2  j1772 ev connector">
            <a:extLst>
              <a:ext uri="{FF2B5EF4-FFF2-40B4-BE49-F238E27FC236}">
                <a16:creationId xmlns:a16="http://schemas.microsoft.com/office/drawing/2014/main" id="{9AB2E7F1-6D1C-4C28-9D8E-08B0FC2CCB5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86263" y="1183858"/>
            <a:ext cx="1692826" cy="873542"/>
          </a:xfrm>
          <a:prstGeom prst="rect">
            <a:avLst/>
          </a:prstGeom>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9766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35" y="-88135"/>
            <a:ext cx="8229600" cy="1143000"/>
          </a:xfrm>
        </p:spPr>
        <p:txBody>
          <a:bodyPr>
            <a:normAutofit/>
          </a:bodyPr>
          <a:lstStyle/>
          <a:p>
            <a:pPr algn="l"/>
            <a:r>
              <a:rPr lang="en-US" dirty="0"/>
              <a:t>Connection Devices</a:t>
            </a:r>
          </a:p>
        </p:txBody>
      </p:sp>
      <p:sp>
        <p:nvSpPr>
          <p:cNvPr id="28" name="Content Placeholder 27"/>
          <p:cNvSpPr>
            <a:spLocks noGrp="1"/>
          </p:cNvSpPr>
          <p:nvPr>
            <p:ph idx="1"/>
          </p:nvPr>
        </p:nvSpPr>
        <p:spPr>
          <a:xfrm>
            <a:off x="195001" y="1633653"/>
            <a:ext cx="4449337" cy="4525963"/>
          </a:xfrm>
        </p:spPr>
        <p:txBody>
          <a:bodyPr>
            <a:normAutofit/>
          </a:bodyPr>
          <a:lstStyle/>
          <a:p>
            <a:r>
              <a:rPr lang="en-US" sz="2800" dirty="0"/>
              <a:t>Level 1&amp;2 (AC Charging)</a:t>
            </a:r>
          </a:p>
          <a:p>
            <a:pPr marL="582613">
              <a:buFont typeface="Wingdings" charset="2"/>
              <a:buChar char="Ø"/>
            </a:pPr>
            <a:r>
              <a:rPr lang="en-US" sz="2200" dirty="0"/>
              <a:t>Standard J1772 Connector</a:t>
            </a:r>
          </a:p>
          <a:p>
            <a:pPr marL="582613">
              <a:buFont typeface="Wingdings" charset="2"/>
              <a:buChar char="Ø"/>
            </a:pPr>
            <a:r>
              <a:rPr lang="en-US" sz="2200" dirty="0"/>
              <a:t>All PEVs use</a:t>
            </a:r>
          </a:p>
          <a:p>
            <a:pPr marL="582613">
              <a:buFont typeface="Wingdings" charset="2"/>
              <a:buChar char="Ø"/>
            </a:pPr>
            <a:r>
              <a:rPr lang="en-US" sz="2200" dirty="0"/>
              <a:t>Tesla has their own plug &amp; adapters to standard</a:t>
            </a:r>
          </a:p>
          <a:p>
            <a:r>
              <a:rPr lang="en-US" sz="2800" dirty="0"/>
              <a:t>DC Fast Charging</a:t>
            </a:r>
          </a:p>
          <a:p>
            <a:pPr marL="582613">
              <a:buFont typeface="Wingdings" charset="2"/>
              <a:buChar char="Ø"/>
            </a:pPr>
            <a:r>
              <a:rPr lang="en-US" sz="2200" dirty="0"/>
              <a:t>Combined Charging Standard (CCS) or CHAdeMO Connectors</a:t>
            </a:r>
          </a:p>
          <a:p>
            <a:pPr marL="582613">
              <a:buFont typeface="Wingdings" charset="2"/>
              <a:buChar char="Ø"/>
            </a:pPr>
            <a:r>
              <a:rPr lang="en-US" sz="2200" dirty="0"/>
              <a:t>Tesla has their own plug &amp; adapters to standard</a:t>
            </a:r>
          </a:p>
        </p:txBody>
      </p:sp>
      <p:pic>
        <p:nvPicPr>
          <p:cNvPr id="17" name="Picture 16"/>
          <p:cNvPicPr/>
          <p:nvPr/>
        </p:nvPicPr>
        <p:blipFill>
          <a:blip r:embed="rId2" cstate="print">
            <a:extLst>
              <a:ext uri="{28A0092B-C50C-407E-A947-70E740481C1C}">
                <a14:useLocalDpi xmlns:a14="http://schemas.microsoft.com/office/drawing/2010/main"/>
              </a:ext>
            </a:extLst>
          </a:blip>
          <a:srcRect/>
          <a:stretch>
            <a:fillRect/>
          </a:stretch>
        </p:blipFill>
        <p:spPr bwMode="auto">
          <a:xfrm>
            <a:off x="4843703" y="1912532"/>
            <a:ext cx="1362285" cy="1280160"/>
          </a:xfrm>
          <a:prstGeom prst="rect">
            <a:avLst/>
          </a:prstGeom>
          <a:noFill/>
          <a:ln>
            <a:noFill/>
          </a:ln>
          <a:extLst>
            <a:ext uri="{FAA26D3D-D897-4be2-8F04-BA451C77F1D7}">
              <ma14:placeholderFlag xmlns="" xmlns:ma14="http://schemas.microsoft.com/office/mac/drawingml/2011/main"/>
            </a:ext>
          </a:extLst>
        </p:spPr>
      </p:pic>
      <p:pic>
        <p:nvPicPr>
          <p:cNvPr id="20" name="Picture 19"/>
          <p:cNvPicPr/>
          <p:nvPr/>
        </p:nvPicPr>
        <p:blipFill>
          <a:blip r:embed="rId3" cstate="print">
            <a:extLst>
              <a:ext uri="{28A0092B-C50C-407E-A947-70E740481C1C}">
                <a14:useLocalDpi xmlns:a14="http://schemas.microsoft.com/office/drawing/2010/main"/>
              </a:ext>
            </a:extLst>
          </a:blip>
          <a:srcRect/>
          <a:stretch>
            <a:fillRect/>
          </a:stretch>
        </p:blipFill>
        <p:spPr bwMode="auto">
          <a:xfrm>
            <a:off x="4974648" y="3429000"/>
            <a:ext cx="2110362" cy="1097280"/>
          </a:xfrm>
          <a:prstGeom prst="rect">
            <a:avLst/>
          </a:prstGeom>
          <a:noFill/>
          <a:ln>
            <a:solidFill>
              <a:schemeClr val="tx1"/>
            </a:solidFill>
          </a:ln>
        </p:spPr>
      </p:pic>
      <p:pic>
        <p:nvPicPr>
          <p:cNvPr id="23" name="Picture 2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85010" y="3429000"/>
            <a:ext cx="1763360" cy="1097280"/>
          </a:xfrm>
          <a:prstGeom prst="rect">
            <a:avLst/>
          </a:prstGeom>
          <a:noFill/>
          <a:ln>
            <a:solidFill>
              <a:schemeClr val="tx1"/>
            </a:solidFill>
          </a:ln>
        </p:spPr>
      </p:pic>
      <p:pic>
        <p:nvPicPr>
          <p:cNvPr id="27" name="Picture 26"/>
          <p:cNvPicPr>
            <a:picLocks noChangeAspect="1"/>
          </p:cNvPicPr>
          <p:nvPr/>
        </p:nvPicPr>
        <p:blipFill>
          <a:blip r:embed="rId5" cstate="print"/>
          <a:stretch>
            <a:fillRect/>
          </a:stretch>
        </p:blipFill>
        <p:spPr>
          <a:xfrm>
            <a:off x="6205988" y="1912532"/>
            <a:ext cx="2642382" cy="1280160"/>
          </a:xfrm>
          <a:prstGeom prst="rect">
            <a:avLst/>
          </a:prstGeom>
        </p:spPr>
      </p:pic>
      <p:pic>
        <p:nvPicPr>
          <p:cNvPr id="3" name="Picture 2">
            <a:extLst>
              <a:ext uri="{FF2B5EF4-FFF2-40B4-BE49-F238E27FC236}">
                <a16:creationId xmlns:a16="http://schemas.microsoft.com/office/drawing/2014/main" id="{3796DE95-69B6-444E-8830-9ED6D840D84E}"/>
              </a:ext>
            </a:extLst>
          </p:cNvPr>
          <p:cNvPicPr>
            <a:picLocks noChangeAspect="1"/>
          </p:cNvPicPr>
          <p:nvPr/>
        </p:nvPicPr>
        <p:blipFill rotWithShape="1">
          <a:blip r:embed="rId6"/>
          <a:srcRect l="23030" r="9520"/>
          <a:stretch/>
        </p:blipFill>
        <p:spPr>
          <a:xfrm>
            <a:off x="7112485" y="4762588"/>
            <a:ext cx="1735885" cy="1188720"/>
          </a:xfrm>
          <a:prstGeom prst="rect">
            <a:avLst/>
          </a:prstGeom>
          <a:noFill/>
          <a:ln>
            <a:solidFill>
              <a:schemeClr val="tx1"/>
            </a:solidFill>
          </a:ln>
        </p:spPr>
      </p:pic>
    </p:spTree>
    <p:extLst>
      <p:ext uri="{BB962C8B-B14F-4D97-AF65-F5344CB8AC3E}">
        <p14:creationId xmlns:p14="http://schemas.microsoft.com/office/powerpoint/2010/main" val="936969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pPr algn="l"/>
            <a:r>
              <a:rPr lang="en-US" sz="3600" dirty="0"/>
              <a:t>Range Miles per Hour Connected</a:t>
            </a:r>
          </a:p>
        </p:txBody>
      </p:sp>
      <p:sp>
        <p:nvSpPr>
          <p:cNvPr id="28" name="Content Placeholder 27"/>
          <p:cNvSpPr>
            <a:spLocks noGrp="1"/>
          </p:cNvSpPr>
          <p:nvPr>
            <p:ph idx="1"/>
          </p:nvPr>
        </p:nvSpPr>
        <p:spPr>
          <a:xfrm>
            <a:off x="195000" y="1633652"/>
            <a:ext cx="6890009" cy="4458803"/>
          </a:xfrm>
        </p:spPr>
        <p:txBody>
          <a:bodyPr>
            <a:normAutofit fontScale="85000" lnSpcReduction="20000"/>
          </a:bodyPr>
          <a:lstStyle/>
          <a:p>
            <a:r>
              <a:rPr lang="en-US" sz="2800" dirty="0"/>
              <a:t>Level 1: 	</a:t>
            </a:r>
            <a:r>
              <a:rPr lang="en-US" sz="2800" dirty="0">
                <a:solidFill>
                  <a:srgbClr val="FF0000"/>
                </a:solidFill>
              </a:rPr>
              <a:t>3 to 5  (120 V)</a:t>
            </a:r>
          </a:p>
          <a:p>
            <a:endParaRPr lang="en-US" sz="2800" dirty="0">
              <a:solidFill>
                <a:srgbClr val="FF0000"/>
              </a:solidFill>
            </a:endParaRPr>
          </a:p>
          <a:p>
            <a:endParaRPr lang="en-US" sz="2800" dirty="0">
              <a:solidFill>
                <a:srgbClr val="FF0000"/>
              </a:solidFill>
            </a:endParaRPr>
          </a:p>
          <a:p>
            <a:r>
              <a:rPr lang="en-US" sz="2800" dirty="0"/>
              <a:t>Level 2: 	</a:t>
            </a:r>
            <a:r>
              <a:rPr lang="en-US" sz="2800" dirty="0">
                <a:solidFill>
                  <a:srgbClr val="0070C0"/>
                </a:solidFill>
              </a:rPr>
              <a:t>16 to 80 (208/240 V)</a:t>
            </a:r>
          </a:p>
          <a:p>
            <a:endParaRPr lang="en-US" sz="2800" dirty="0">
              <a:solidFill>
                <a:srgbClr val="0070C0"/>
              </a:solidFill>
            </a:endParaRPr>
          </a:p>
          <a:p>
            <a:pPr marL="0" indent="0">
              <a:buNone/>
            </a:pPr>
            <a:endParaRPr lang="en-US" sz="2800" dirty="0">
              <a:solidFill>
                <a:srgbClr val="0070C0"/>
              </a:solidFill>
            </a:endParaRPr>
          </a:p>
          <a:p>
            <a:r>
              <a:rPr lang="en-US" sz="2800" dirty="0"/>
              <a:t>DC Fast Charging: </a:t>
            </a:r>
            <a:r>
              <a:rPr lang="en-US" sz="2800" dirty="0">
                <a:solidFill>
                  <a:srgbClr val="00B050"/>
                </a:solidFill>
              </a:rPr>
              <a:t>75 to 300 (240 to 480</a:t>
            </a:r>
            <a:r>
              <a:rPr lang="en-US" sz="2800" baseline="30000" dirty="0">
                <a:solidFill>
                  <a:srgbClr val="00B050"/>
                </a:solidFill>
              </a:rPr>
              <a:t>+</a:t>
            </a:r>
            <a:r>
              <a:rPr lang="en-US" sz="2800" dirty="0">
                <a:solidFill>
                  <a:srgbClr val="00B050"/>
                </a:solidFill>
              </a:rPr>
              <a:t> V)</a:t>
            </a:r>
          </a:p>
          <a:p>
            <a:endParaRPr lang="en-US" sz="2800" dirty="0">
              <a:solidFill>
                <a:srgbClr val="00B050"/>
              </a:solidFill>
            </a:endParaRPr>
          </a:p>
          <a:p>
            <a:endParaRPr lang="en-US" sz="2800" dirty="0">
              <a:solidFill>
                <a:srgbClr val="00B050"/>
              </a:solidFill>
            </a:endParaRPr>
          </a:p>
          <a:p>
            <a:endParaRPr lang="en-US" sz="2800" dirty="0">
              <a:solidFill>
                <a:srgbClr val="00B050"/>
              </a:solidFill>
            </a:endParaRPr>
          </a:p>
          <a:p>
            <a:endParaRPr lang="en-US" sz="2800" dirty="0">
              <a:solidFill>
                <a:srgbClr val="00B050"/>
              </a:solidFill>
            </a:endParaRPr>
          </a:p>
          <a:p>
            <a:r>
              <a:rPr lang="en-US" sz="2800" b="1" dirty="0"/>
              <a:t>Recharge rate variables: Voltage and Amperage</a:t>
            </a:r>
          </a:p>
        </p:txBody>
      </p:sp>
      <p:pic>
        <p:nvPicPr>
          <p:cNvPr id="4" name="Picture 3">
            <a:extLst>
              <a:ext uri="{FF2B5EF4-FFF2-40B4-BE49-F238E27FC236}">
                <a16:creationId xmlns:a16="http://schemas.microsoft.com/office/drawing/2014/main" id="{70E65705-86A5-5093-61A6-5382C70B4628}"/>
              </a:ext>
            </a:extLst>
          </p:cNvPr>
          <p:cNvPicPr>
            <a:picLocks noChangeAspect="1"/>
          </p:cNvPicPr>
          <p:nvPr/>
        </p:nvPicPr>
        <p:blipFill rotWithShape="1">
          <a:blip r:embed="rId2" cstate="print"/>
          <a:srcRect l="26116" r="28926"/>
          <a:stretch/>
        </p:blipFill>
        <p:spPr>
          <a:xfrm>
            <a:off x="4347856" y="1048078"/>
            <a:ext cx="1127997" cy="1371600"/>
          </a:xfrm>
          <a:prstGeom prst="rect">
            <a:avLst/>
          </a:prstGeom>
          <a:noFill/>
          <a:ln>
            <a:solidFill>
              <a:schemeClr val="tx1"/>
            </a:solidFill>
          </a:ln>
        </p:spPr>
      </p:pic>
      <p:pic>
        <p:nvPicPr>
          <p:cNvPr id="5" name="Picture 4">
            <a:extLst>
              <a:ext uri="{FF2B5EF4-FFF2-40B4-BE49-F238E27FC236}">
                <a16:creationId xmlns:a16="http://schemas.microsoft.com/office/drawing/2014/main" id="{0D7988FC-2126-4309-4929-2EB17D438338}"/>
              </a:ext>
            </a:extLst>
          </p:cNvPr>
          <p:cNvPicPr>
            <a:picLocks noChangeAspect="1"/>
          </p:cNvPicPr>
          <p:nvPr/>
        </p:nvPicPr>
        <p:blipFill rotWithShape="1">
          <a:blip r:embed="rId3" cstate="print"/>
          <a:srcRect r="64122"/>
          <a:stretch/>
        </p:blipFill>
        <p:spPr>
          <a:xfrm>
            <a:off x="6100813" y="2188763"/>
            <a:ext cx="984196" cy="1371600"/>
          </a:xfrm>
          <a:prstGeom prst="rect">
            <a:avLst/>
          </a:prstGeom>
          <a:ln>
            <a:solidFill>
              <a:schemeClr val="tx1"/>
            </a:solidFill>
          </a:ln>
        </p:spPr>
      </p:pic>
      <p:pic>
        <p:nvPicPr>
          <p:cNvPr id="6" name="Picture 5">
            <a:extLst>
              <a:ext uri="{FF2B5EF4-FFF2-40B4-BE49-F238E27FC236}">
                <a16:creationId xmlns:a16="http://schemas.microsoft.com/office/drawing/2014/main" id="{E66C669B-45CE-8E68-D73D-A0AE48FA22E9}"/>
              </a:ext>
            </a:extLst>
          </p:cNvPr>
          <p:cNvPicPr>
            <a:picLocks noChangeAspect="1"/>
          </p:cNvPicPr>
          <p:nvPr/>
        </p:nvPicPr>
        <p:blipFill rotWithShape="1">
          <a:blip r:embed="rId4" cstate="print"/>
          <a:srcRect l="15188" r="12891" b="10301"/>
          <a:stretch/>
        </p:blipFill>
        <p:spPr>
          <a:xfrm>
            <a:off x="7339713" y="2188763"/>
            <a:ext cx="1099748" cy="1371600"/>
          </a:xfrm>
          <a:prstGeom prst="rect">
            <a:avLst/>
          </a:prstGeom>
          <a:ln>
            <a:solidFill>
              <a:schemeClr val="tx1"/>
            </a:solidFill>
          </a:ln>
        </p:spPr>
      </p:pic>
      <p:pic>
        <p:nvPicPr>
          <p:cNvPr id="7" name="Picture 2" descr="Express 250">
            <a:extLst>
              <a:ext uri="{FF2B5EF4-FFF2-40B4-BE49-F238E27FC236}">
                <a16:creationId xmlns:a16="http://schemas.microsoft.com/office/drawing/2014/main" id="{CF29BF9A-14C1-2906-4B68-455848E962D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706" r="13308"/>
          <a:stretch/>
        </p:blipFill>
        <p:spPr bwMode="auto">
          <a:xfrm>
            <a:off x="7269008" y="3863052"/>
            <a:ext cx="808156" cy="1554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784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362700" y="6356350"/>
            <a:ext cx="2085975" cy="365125"/>
          </a:xfrm>
          <a:prstGeom prst="rect">
            <a:avLst/>
          </a:prstGeom>
        </p:spPr>
        <p:txBody>
          <a:bodyPr vert="horz" lIns="91440" tIns="45720" rIns="45720" bIns="45720" rtlCol="0" anchor="ctr"/>
          <a:lstStyle>
            <a:defPPr>
              <a:defRPr lang="en-US"/>
            </a:defPPr>
            <a:lvl1pPr algn="r" rtl="0" fontAlgn="auto">
              <a:spcBef>
                <a:spcPts val="0"/>
              </a:spcBef>
              <a:spcAft>
                <a:spcPts val="0"/>
              </a:spcAft>
              <a:defRPr sz="1200" kern="1200">
                <a:solidFill>
                  <a:schemeClr val="tx1">
                    <a:lumMod val="65000"/>
                    <a:lumOff val="35000"/>
                  </a:schemeClr>
                </a:solidFill>
                <a:latin typeface="Century Gothic" pitchFamily="34"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C20B0D18-B7D6-41E0-B579-3ECFF9D5062D}" type="datetime1">
              <a:rPr lang="en-US" smtClean="0"/>
              <a:pPr>
                <a:defRPr/>
              </a:pPr>
              <a:t>9/28/2023</a:t>
            </a:fld>
            <a:endParaRPr lang="en-US" dirty="0"/>
          </a:p>
        </p:txBody>
      </p:sp>
      <p:sp>
        <p:nvSpPr>
          <p:cNvPr id="5" name="Slide Number Placeholder 4"/>
          <p:cNvSpPr>
            <a:spLocks noGrp="1"/>
          </p:cNvSpPr>
          <p:nvPr>
            <p:ph type="sldNum" sz="quarter" idx="12"/>
          </p:nvPr>
        </p:nvSpPr>
        <p:spPr>
          <a:xfrm>
            <a:off x="8543925" y="6356350"/>
            <a:ext cx="561975" cy="365125"/>
          </a:xfrm>
          <a:prstGeom prst="rect">
            <a:avLst/>
          </a:prstGeom>
        </p:spPr>
        <p:txBody>
          <a:bodyPr vert="horz" lIns="27432" tIns="45720" rIns="45720" bIns="45720" rtlCol="0" anchor="ctr"/>
          <a:lstStyle>
            <a:defPPr>
              <a:defRPr lang="en-US"/>
            </a:defPPr>
            <a:lvl1pPr algn="l" rtl="0" fontAlgn="auto">
              <a:spcBef>
                <a:spcPts val="0"/>
              </a:spcBef>
              <a:spcAft>
                <a:spcPts val="0"/>
              </a:spcAft>
              <a:defRPr sz="1200" kern="1200">
                <a:solidFill>
                  <a:schemeClr val="tx1">
                    <a:lumMod val="65000"/>
                    <a:lumOff val="35000"/>
                  </a:schemeClr>
                </a:solidFill>
                <a:latin typeface="Century Gothic" pitchFamily="34"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6102940C-4289-4E21-AFE7-2011D34A7242}" type="slidenum">
              <a:rPr lang="en-US" smtClean="0"/>
              <a:pPr>
                <a:defRPr/>
              </a:pPr>
              <a:t>15</a:t>
            </a:fld>
            <a:endParaRPr lang="en-US" dirty="0"/>
          </a:p>
        </p:txBody>
      </p:sp>
      <p:sp>
        <p:nvSpPr>
          <p:cNvPr id="25" name="TextBox 24"/>
          <p:cNvSpPr txBox="1"/>
          <p:nvPr/>
        </p:nvSpPr>
        <p:spPr>
          <a:xfrm>
            <a:off x="2281657" y="5436823"/>
            <a:ext cx="1896000" cy="640977"/>
          </a:xfrm>
          <a:prstGeom prst="rect">
            <a:avLst/>
          </a:prstGeom>
          <a:ln/>
          <a:extLst>
            <a:ext uri="{FAA26D3D-D897-4be2-8F04-BA451C77F1D7}">
              <ma14:placeholderFlag xmlns="" xmlns:ma14="http://schemas.microsoft.com/office/mac/drawingml/2011/main"/>
            </a:ext>
            <a:ext uri="{C572A759-6A51-4108-AA02-DFA0A04FC94B}">
              <ma14:wrappingTextBoxFlag xmlns="" xmlns:ma14="http://schemas.microsoft.com/office/mac/drawingml/2011/main"/>
            </a:ext>
          </a:extLst>
        </p:spPr>
        <p:style>
          <a:lnRef idx="2">
            <a:schemeClr val="accent2"/>
          </a:lnRef>
          <a:fillRef idx="1">
            <a:schemeClr val="lt1"/>
          </a:fillRef>
          <a:effectRef idx="0">
            <a:schemeClr val="accent2"/>
          </a:effectRef>
          <a:fontRef idx="minor">
            <a:schemeClr val="dk1"/>
          </a:fontRef>
        </p:style>
        <p:txBody>
          <a:bodyPr wrap="square" rtlCol="0" anchor="ctr" anchorCtr="1">
            <a:noAutofit/>
          </a:bodyPr>
          <a:lstStyle/>
          <a:p>
            <a:pPr algn="ctr"/>
            <a:r>
              <a:rPr lang="en-US" sz="1100" dirty="0">
                <a:solidFill>
                  <a:schemeClr val="tx1"/>
                </a:solidFill>
                <a:latin typeface="Arial Black"/>
                <a:cs typeface="Arial Black"/>
              </a:rPr>
              <a:t>$4.00/gallon gasoline</a:t>
            </a:r>
          </a:p>
          <a:p>
            <a:pPr algn="ctr"/>
            <a:r>
              <a:rPr lang="en-US" sz="1100" dirty="0">
                <a:solidFill>
                  <a:schemeClr val="tx1"/>
                </a:solidFill>
                <a:latin typeface="Arial Black"/>
                <a:cs typeface="Arial Black"/>
              </a:rPr>
              <a:t>$0.13 / kWh</a:t>
            </a:r>
          </a:p>
          <a:p>
            <a:pPr algn="ctr"/>
            <a:r>
              <a:rPr lang="en-US" sz="1100" dirty="0">
                <a:solidFill>
                  <a:schemeClr val="tx1"/>
                </a:solidFill>
                <a:latin typeface="Arial Black"/>
                <a:cs typeface="Arial Black"/>
              </a:rPr>
              <a:t>15,000 mile/year</a:t>
            </a:r>
          </a:p>
        </p:txBody>
      </p:sp>
      <p:sp>
        <p:nvSpPr>
          <p:cNvPr id="37" name="Title 1"/>
          <p:cNvSpPr>
            <a:spLocks noGrp="1"/>
          </p:cNvSpPr>
          <p:nvPr>
            <p:ph type="title"/>
          </p:nvPr>
        </p:nvSpPr>
        <p:spPr>
          <a:xfrm>
            <a:off x="371645" y="-263432"/>
            <a:ext cx="8172280" cy="1354102"/>
          </a:xfrm>
          <a:solidFill>
            <a:schemeClr val="bg1">
              <a:alpha val="22000"/>
            </a:schemeClr>
          </a:solidFill>
        </p:spPr>
        <p:txBody>
          <a:bodyPr/>
          <a:lstStyle/>
          <a:p>
            <a:pPr>
              <a:lnSpc>
                <a:spcPct val="90000"/>
              </a:lnSpc>
            </a:pPr>
            <a:r>
              <a:rPr lang="en-US" sz="3600" dirty="0"/>
              <a:t>Annual Cost to Charge</a:t>
            </a:r>
          </a:p>
        </p:txBody>
      </p:sp>
      <p:graphicFrame>
        <p:nvGraphicFramePr>
          <p:cNvPr id="6" name="Chart 5">
            <a:extLst>
              <a:ext uri="{FF2B5EF4-FFF2-40B4-BE49-F238E27FC236}">
                <a16:creationId xmlns:a16="http://schemas.microsoft.com/office/drawing/2014/main" id="{E9CFAF60-912A-E682-921E-F211E4B80E4A}"/>
              </a:ext>
            </a:extLst>
          </p:cNvPr>
          <p:cNvGraphicFramePr>
            <a:graphicFrameLocks/>
          </p:cNvGraphicFramePr>
          <p:nvPr/>
        </p:nvGraphicFramePr>
        <p:xfrm>
          <a:off x="1211856" y="1421177"/>
          <a:ext cx="6378766" cy="3910987"/>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BADEF99A-7503-F64E-5B4E-2F4CA0AFDCB3}"/>
              </a:ext>
            </a:extLst>
          </p:cNvPr>
          <p:cNvSpPr/>
          <p:nvPr/>
        </p:nvSpPr>
        <p:spPr>
          <a:xfrm>
            <a:off x="7727632" y="2770301"/>
            <a:ext cx="1097280" cy="2743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100" dirty="0"/>
              <a:t>Gasoline</a:t>
            </a:r>
          </a:p>
        </p:txBody>
      </p:sp>
      <p:sp>
        <p:nvSpPr>
          <p:cNvPr id="8" name="Rectangle 7">
            <a:extLst>
              <a:ext uri="{FF2B5EF4-FFF2-40B4-BE49-F238E27FC236}">
                <a16:creationId xmlns:a16="http://schemas.microsoft.com/office/drawing/2014/main" id="{7ABD6A7F-47E6-1FB7-299F-8A3B3FD3EFF5}"/>
              </a:ext>
            </a:extLst>
          </p:cNvPr>
          <p:cNvSpPr/>
          <p:nvPr/>
        </p:nvSpPr>
        <p:spPr>
          <a:xfrm>
            <a:off x="7730552" y="2335054"/>
            <a:ext cx="1094360" cy="27432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100" dirty="0"/>
              <a:t>Electricity</a:t>
            </a:r>
          </a:p>
        </p:txBody>
      </p:sp>
      <p:sp>
        <p:nvSpPr>
          <p:cNvPr id="9" name="TextBox 8">
            <a:extLst>
              <a:ext uri="{FF2B5EF4-FFF2-40B4-BE49-F238E27FC236}">
                <a16:creationId xmlns:a16="http://schemas.microsoft.com/office/drawing/2014/main" id="{A2BF1E53-6CDB-1E5F-EFFD-04B076F56498}"/>
              </a:ext>
            </a:extLst>
          </p:cNvPr>
          <p:cNvSpPr txBox="1"/>
          <p:nvPr/>
        </p:nvSpPr>
        <p:spPr>
          <a:xfrm>
            <a:off x="4846751" y="5436822"/>
            <a:ext cx="1896000" cy="640977"/>
          </a:xfrm>
          <a:prstGeom prst="rect">
            <a:avLst/>
          </a:prstGeom>
          <a:ln/>
          <a:extLst>
            <a:ext uri="{FAA26D3D-D897-4be2-8F04-BA451C77F1D7}">
              <ma14:placeholderFlag xmlns="" xmlns:ma14="http://schemas.microsoft.com/office/mac/drawingml/2011/main"/>
            </a:ext>
            <a:ext uri="{C572A759-6A51-4108-AA02-DFA0A04FC94B}">
              <ma14:wrappingTextBoxFlag xmlns="" xmlns:ma14="http://schemas.microsoft.com/office/mac/drawingml/2011/main"/>
            </a:ext>
          </a:extLst>
        </p:spPr>
        <p:style>
          <a:lnRef idx="2">
            <a:schemeClr val="accent2"/>
          </a:lnRef>
          <a:fillRef idx="1">
            <a:schemeClr val="lt1"/>
          </a:fillRef>
          <a:effectRef idx="0">
            <a:schemeClr val="accent2"/>
          </a:effectRef>
          <a:fontRef idx="minor">
            <a:schemeClr val="dk1"/>
          </a:fontRef>
        </p:style>
        <p:txBody>
          <a:bodyPr wrap="square" rtlCol="0" anchor="ctr" anchorCtr="1">
            <a:noAutofit/>
          </a:bodyPr>
          <a:lstStyle/>
          <a:p>
            <a:pPr algn="ctr"/>
            <a:r>
              <a:rPr lang="en-US" sz="1100" dirty="0">
                <a:solidFill>
                  <a:schemeClr val="tx1"/>
                </a:solidFill>
                <a:latin typeface="Arial Black"/>
                <a:cs typeface="Arial Black"/>
              </a:rPr>
              <a:t>Maintenance costs ~1/3 for EVs compared to gasoline</a:t>
            </a:r>
          </a:p>
        </p:txBody>
      </p:sp>
      <p:sp>
        <p:nvSpPr>
          <p:cNvPr id="10" name="TextBox 9">
            <a:extLst>
              <a:ext uri="{FF2B5EF4-FFF2-40B4-BE49-F238E27FC236}">
                <a16:creationId xmlns:a16="http://schemas.microsoft.com/office/drawing/2014/main" id="{01529AD4-1BDD-3588-E100-CE0CCD22B91F}"/>
              </a:ext>
            </a:extLst>
          </p:cNvPr>
          <p:cNvSpPr txBox="1"/>
          <p:nvPr/>
        </p:nvSpPr>
        <p:spPr>
          <a:xfrm>
            <a:off x="3902235" y="2293186"/>
            <a:ext cx="2565094" cy="340531"/>
          </a:xfrm>
          <a:prstGeom prst="rect">
            <a:avLst/>
          </a:prstGeom>
          <a:ln/>
          <a:extLst>
            <a:ext uri="{FAA26D3D-D897-4be2-8F04-BA451C77F1D7}">
              <ma14:placeholderFlag xmlns="" xmlns:ma14="http://schemas.microsoft.com/office/mac/drawingml/2011/main"/>
            </a:ext>
            <a:ext uri="{C572A759-6A51-4108-AA02-DFA0A04FC94B}">
              <ma14:wrappingTextBoxFlag xmlns="" xmlns:ma14="http://schemas.microsoft.com/office/mac/drawingml/2011/main"/>
            </a:ext>
          </a:extLst>
        </p:spPr>
        <p:style>
          <a:lnRef idx="2">
            <a:schemeClr val="accent2"/>
          </a:lnRef>
          <a:fillRef idx="1">
            <a:schemeClr val="lt1"/>
          </a:fillRef>
          <a:effectRef idx="0">
            <a:schemeClr val="accent2"/>
          </a:effectRef>
          <a:fontRef idx="minor">
            <a:schemeClr val="dk1"/>
          </a:fontRef>
        </p:style>
        <p:txBody>
          <a:bodyPr wrap="square" rtlCol="0" anchor="ctr" anchorCtr="1">
            <a:noAutofit/>
          </a:bodyPr>
          <a:lstStyle/>
          <a:p>
            <a:pPr algn="ctr"/>
            <a:r>
              <a:rPr lang="en-US" sz="1100" dirty="0">
                <a:solidFill>
                  <a:schemeClr val="tx1"/>
                </a:solidFill>
                <a:latin typeface="Arial Black"/>
                <a:cs typeface="Arial Black"/>
              </a:rPr>
              <a:t>PHEV- 70% Electric Miles</a:t>
            </a:r>
          </a:p>
        </p:txBody>
      </p:sp>
    </p:spTree>
    <p:extLst>
      <p:ext uri="{BB962C8B-B14F-4D97-AF65-F5344CB8AC3E}">
        <p14:creationId xmlns:p14="http://schemas.microsoft.com/office/powerpoint/2010/main" val="2726964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48727-B20E-D879-89BF-958C3D966A83}"/>
              </a:ext>
            </a:extLst>
          </p:cNvPr>
          <p:cNvSpPr>
            <a:spLocks noGrp="1"/>
          </p:cNvSpPr>
          <p:nvPr>
            <p:ph type="title"/>
          </p:nvPr>
        </p:nvSpPr>
        <p:spPr/>
        <p:txBody>
          <a:bodyPr/>
          <a:lstStyle/>
          <a:p>
            <a:r>
              <a:rPr lang="en-US" dirty="0"/>
              <a:t>EV Charging Infrastructure</a:t>
            </a:r>
          </a:p>
        </p:txBody>
      </p:sp>
      <p:sp>
        <p:nvSpPr>
          <p:cNvPr id="3" name="Content Placeholder 2">
            <a:extLst>
              <a:ext uri="{FF2B5EF4-FFF2-40B4-BE49-F238E27FC236}">
                <a16:creationId xmlns:a16="http://schemas.microsoft.com/office/drawing/2014/main" id="{7DBB21E9-6C97-885A-7C15-13411DD4EE58}"/>
              </a:ext>
            </a:extLst>
          </p:cNvPr>
          <p:cNvSpPr>
            <a:spLocks noGrp="1"/>
          </p:cNvSpPr>
          <p:nvPr>
            <p:ph idx="1"/>
          </p:nvPr>
        </p:nvSpPr>
        <p:spPr>
          <a:xfrm>
            <a:off x="457200" y="1371600"/>
            <a:ext cx="8229600" cy="4114800"/>
          </a:xfrm>
        </p:spPr>
        <p:txBody>
          <a:bodyPr>
            <a:normAutofit fontScale="92500" lnSpcReduction="20000"/>
          </a:bodyPr>
          <a:lstStyle/>
          <a:p>
            <a:r>
              <a:rPr lang="en-US" dirty="0"/>
              <a:t>Level 1 - need dedicated outlet.  </a:t>
            </a:r>
          </a:p>
          <a:p>
            <a:pPr lvl="1"/>
            <a:r>
              <a:rPr lang="en-US" dirty="0"/>
              <a:t>EV comes with Level 1 EVSE</a:t>
            </a:r>
          </a:p>
          <a:p>
            <a:pPr lvl="1"/>
            <a:r>
              <a:rPr lang="en-US" dirty="0"/>
              <a:t>May have to add circuit</a:t>
            </a:r>
          </a:p>
          <a:p>
            <a:r>
              <a:rPr lang="en-US" dirty="0"/>
              <a:t>Level 2 – like a new electric appliance </a:t>
            </a:r>
          </a:p>
          <a:p>
            <a:pPr lvl="1"/>
            <a:r>
              <a:rPr lang="en-US" dirty="0"/>
              <a:t>Likely need a contractor to run conduit and wiring  </a:t>
            </a:r>
          </a:p>
          <a:p>
            <a:pPr lvl="1"/>
            <a:r>
              <a:rPr lang="en-US" dirty="0"/>
              <a:t>Will need to buy EVSE ($500 to $1,000).</a:t>
            </a:r>
          </a:p>
          <a:p>
            <a:pPr lvl="1"/>
            <a:r>
              <a:rPr lang="en-US" dirty="0"/>
              <a:t>Installation costs $500 to $2,000.</a:t>
            </a:r>
          </a:p>
          <a:p>
            <a:r>
              <a:rPr lang="en-US" dirty="0"/>
              <a:t>May need to upgrade utility service, new panel.</a:t>
            </a:r>
          </a:p>
          <a:p>
            <a:r>
              <a:rPr lang="en-US" dirty="0"/>
              <a:t>Site specific</a:t>
            </a:r>
          </a:p>
        </p:txBody>
      </p:sp>
    </p:spTree>
    <p:extLst>
      <p:ext uri="{BB962C8B-B14F-4D97-AF65-F5344CB8AC3E}">
        <p14:creationId xmlns:p14="http://schemas.microsoft.com/office/powerpoint/2010/main" val="2608577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D1DA6-AF21-4AE0-8A82-65C35623C697}"/>
              </a:ext>
            </a:extLst>
          </p:cNvPr>
          <p:cNvSpPr>
            <a:spLocks noGrp="1"/>
          </p:cNvSpPr>
          <p:nvPr>
            <p:ph type="title"/>
          </p:nvPr>
        </p:nvSpPr>
        <p:spPr>
          <a:xfrm>
            <a:off x="99152" y="-110552"/>
            <a:ext cx="8229600" cy="1143000"/>
          </a:xfrm>
        </p:spPr>
        <p:txBody>
          <a:bodyPr>
            <a:normAutofit/>
          </a:bodyPr>
          <a:lstStyle/>
          <a:p>
            <a:pPr algn="l"/>
            <a:r>
              <a:rPr lang="en-US" sz="4000" dirty="0"/>
              <a:t>EV Incentives</a:t>
            </a:r>
          </a:p>
        </p:txBody>
      </p:sp>
      <p:sp>
        <p:nvSpPr>
          <p:cNvPr id="3" name="Content Placeholder 2">
            <a:extLst>
              <a:ext uri="{FF2B5EF4-FFF2-40B4-BE49-F238E27FC236}">
                <a16:creationId xmlns:a16="http://schemas.microsoft.com/office/drawing/2014/main" id="{920F63E7-8996-4B8A-A329-3F9A5473CA84}"/>
              </a:ext>
            </a:extLst>
          </p:cNvPr>
          <p:cNvSpPr>
            <a:spLocks noGrp="1"/>
          </p:cNvSpPr>
          <p:nvPr>
            <p:ph idx="1"/>
          </p:nvPr>
        </p:nvSpPr>
        <p:spPr>
          <a:xfrm>
            <a:off x="213039" y="1350950"/>
            <a:ext cx="5053023" cy="4784036"/>
          </a:xfrm>
        </p:spPr>
        <p:txBody>
          <a:bodyPr>
            <a:normAutofit fontScale="85000" lnSpcReduction="20000"/>
          </a:bodyPr>
          <a:lstStyle/>
          <a:p>
            <a:pPr>
              <a:lnSpc>
                <a:spcPct val="120000"/>
              </a:lnSpc>
              <a:spcBef>
                <a:spcPts val="600"/>
              </a:spcBef>
            </a:pPr>
            <a:r>
              <a:rPr lang="en-US" sz="3000" b="1" dirty="0">
                <a:effectLst/>
                <a:latin typeface="Calibri" panose="020F0502020204030204" pitchFamily="34" charset="0"/>
                <a:ea typeface="Calibri" panose="020F0502020204030204" pitchFamily="34" charset="0"/>
                <a:cs typeface="Times New Roman" panose="02020603050405020304" pitchFamily="18" charset="0"/>
              </a:rPr>
              <a:t>Electric Vehicle Rebate Act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20000"/>
              </a:lnSpc>
              <a:spcBef>
                <a:spcPts val="600"/>
              </a:spcBef>
            </a:pPr>
            <a:r>
              <a:rPr lang="en-US" dirty="0">
                <a:effectLst/>
                <a:latin typeface="Calibri" panose="020F0502020204030204" pitchFamily="34" charset="0"/>
                <a:ea typeface="Calibri" panose="020F0502020204030204" pitchFamily="34" charset="0"/>
                <a:cs typeface="Times New Roman" panose="02020603050405020304" pitchFamily="18" charset="0"/>
              </a:rPr>
              <a:t>November 1- second offering </a:t>
            </a:r>
            <a:br>
              <a:rPr lang="en-US" dirty="0">
                <a:effectLst/>
                <a:latin typeface="Calibri" panose="020F0502020204030204" pitchFamily="34" charset="0"/>
                <a:ea typeface="Calibri" panose="020F0502020204030204" pitchFamily="34" charset="0"/>
                <a:cs typeface="Times New Roman" panose="02020603050405020304" pitchFamily="18" charset="0"/>
              </a:rPr>
            </a:br>
            <a:r>
              <a:rPr lang="en-US" dirty="0">
                <a:effectLst/>
                <a:latin typeface="Calibri" panose="020F0502020204030204" pitchFamily="34" charset="0"/>
                <a:ea typeface="Calibri" panose="020F0502020204030204" pitchFamily="34" charset="0"/>
                <a:cs typeface="Times New Roman" panose="02020603050405020304" pitchFamily="18" charset="0"/>
              </a:rPr>
              <a:t>opens</a:t>
            </a:r>
          </a:p>
          <a:p>
            <a:pPr lvl="1">
              <a:lnSpc>
                <a:spcPct val="120000"/>
              </a:lnSpc>
              <a:spcBef>
                <a:spcPts val="600"/>
              </a:spcBef>
            </a:pPr>
            <a:r>
              <a:rPr lang="en-US" dirty="0">
                <a:latin typeface="Calibri" panose="020F0502020204030204" pitchFamily="34" charset="0"/>
                <a:ea typeface="Calibri" panose="020F0502020204030204" pitchFamily="34" charset="0"/>
                <a:cs typeface="Times New Roman" panose="02020603050405020304" pitchFamily="18" charset="0"/>
              </a:rPr>
              <a:t>Applies to new and used </a:t>
            </a:r>
            <a:r>
              <a:rPr lang="en-US" b="1" i="1" dirty="0">
                <a:latin typeface="Calibri" panose="020F0502020204030204" pitchFamily="34" charset="0"/>
                <a:ea typeface="Calibri" panose="020F0502020204030204" pitchFamily="34" charset="0"/>
                <a:cs typeface="Times New Roman" panose="02020603050405020304" pitchFamily="18" charset="0"/>
              </a:rPr>
              <a:t>BEVs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r>
              <a:rPr lang="en-US" b="1" dirty="0">
                <a:hlinkClick r:id="rId3"/>
              </a:rPr>
              <a:t>IRS income tax credit</a:t>
            </a:r>
            <a:endParaRPr lang="en-US" b="1" dirty="0"/>
          </a:p>
          <a:p>
            <a:pPr lvl="1"/>
            <a:r>
              <a:rPr lang="en-US" dirty="0"/>
              <a:t>Up to $7,500 / EV</a:t>
            </a:r>
          </a:p>
          <a:p>
            <a:pPr lvl="1"/>
            <a:r>
              <a:rPr lang="en-US" dirty="0">
                <a:latin typeface="Calibri" panose="020F0502020204030204" pitchFamily="34" charset="0"/>
                <a:ea typeface="Calibri" panose="020F0502020204030204" pitchFamily="34" charset="0"/>
                <a:cs typeface="Times New Roman" panose="02020603050405020304" pitchFamily="18" charset="0"/>
              </a:rPr>
              <a:t>Up to $4,000/ used EV</a:t>
            </a:r>
          </a:p>
          <a:p>
            <a:pPr lvl="1"/>
            <a:r>
              <a:rPr lang="en-US" dirty="0">
                <a:latin typeface="Calibri" panose="020F0502020204030204" pitchFamily="34" charset="0"/>
                <a:ea typeface="Calibri" panose="020F0502020204030204" pitchFamily="34" charset="0"/>
                <a:cs typeface="Times New Roman" panose="02020603050405020304" pitchFamily="18" charset="0"/>
              </a:rPr>
              <a:t>Up to $40,000 /commercial EVs (&gt;14,000 lbs.)</a:t>
            </a:r>
          </a:p>
          <a:p>
            <a:pPr lvl="1"/>
            <a:r>
              <a:rPr lang="en-US" dirty="0">
                <a:latin typeface="Calibri" panose="020F0502020204030204" pitchFamily="34" charset="0"/>
                <a:ea typeface="Calibri" panose="020F0502020204030204" pitchFamily="34" charset="0"/>
                <a:cs typeface="Times New Roman" panose="02020603050405020304" pitchFamily="18" charset="0"/>
              </a:rPr>
              <a:t>Credit applies to EVs up to $80,000</a:t>
            </a:r>
          </a:p>
          <a:p>
            <a:pPr lvl="1"/>
            <a:r>
              <a:rPr lang="en-US" dirty="0">
                <a:latin typeface="Calibri" panose="020F0502020204030204" pitchFamily="34" charset="0"/>
                <a:ea typeface="Calibri" panose="020F0502020204030204" pitchFamily="34" charset="0"/>
                <a:cs typeface="Times New Roman" panose="02020603050405020304" pitchFamily="18" charset="0"/>
              </a:rPr>
              <a:t>Must meet built in US criteria</a:t>
            </a:r>
          </a:p>
          <a:p>
            <a:pPr lvl="1">
              <a:lnSpc>
                <a:spcPct val="120000"/>
              </a:lnSpc>
              <a:spcBef>
                <a:spcPts val="600"/>
              </a:spcBef>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20000"/>
              </a:lnSpc>
              <a:spcBef>
                <a:spcPts val="600"/>
              </a:spcBef>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600"/>
              </a:spcBef>
            </a:pPr>
            <a:endParaRPr lang="en-US" sz="2000" dirty="0">
              <a:solidFill>
                <a:srgbClr val="000000"/>
              </a:solidFill>
              <a:latin typeface="Arial" panose="020B0604020202020204" pitchFamily="34" charset="0"/>
            </a:endParaRPr>
          </a:p>
        </p:txBody>
      </p:sp>
      <p:graphicFrame>
        <p:nvGraphicFramePr>
          <p:cNvPr id="14" name="Table 14">
            <a:extLst>
              <a:ext uri="{FF2B5EF4-FFF2-40B4-BE49-F238E27FC236}">
                <a16:creationId xmlns:a16="http://schemas.microsoft.com/office/drawing/2014/main" id="{D5C0134F-E1B2-4137-8915-343A2F22B9CA}"/>
              </a:ext>
            </a:extLst>
          </p:cNvPr>
          <p:cNvGraphicFramePr>
            <a:graphicFrameLocks noGrp="1"/>
          </p:cNvGraphicFramePr>
          <p:nvPr>
            <p:extLst>
              <p:ext uri="{D42A27DB-BD31-4B8C-83A1-F6EECF244321}">
                <p14:modId xmlns:p14="http://schemas.microsoft.com/office/powerpoint/2010/main" val="952938952"/>
              </p:ext>
            </p:extLst>
          </p:nvPr>
        </p:nvGraphicFramePr>
        <p:xfrm>
          <a:off x="5080000" y="1222489"/>
          <a:ext cx="4064000" cy="14782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467880560"/>
                    </a:ext>
                  </a:extLst>
                </a:gridCol>
                <a:gridCol w="2032000">
                  <a:extLst>
                    <a:ext uri="{9D8B030D-6E8A-4147-A177-3AD203B41FA5}">
                      <a16:colId xmlns:a16="http://schemas.microsoft.com/office/drawing/2014/main" val="2904066066"/>
                    </a:ext>
                  </a:extLst>
                </a:gridCol>
              </a:tblGrid>
              <a:tr h="370840">
                <a:tc>
                  <a:txBody>
                    <a:bodyPr/>
                    <a:lstStyle/>
                    <a:p>
                      <a:r>
                        <a:rPr lang="en-US" dirty="0"/>
                        <a:t>Date</a:t>
                      </a:r>
                    </a:p>
                  </a:txBody>
                  <a:tcPr/>
                </a:tc>
                <a:tc>
                  <a:txBody>
                    <a:bodyPr/>
                    <a:lstStyle/>
                    <a:p>
                      <a:pPr algn="ctr"/>
                      <a:r>
                        <a:rPr lang="en-US" dirty="0"/>
                        <a:t>Rebate Amount</a:t>
                      </a:r>
                    </a:p>
                  </a:txBody>
                  <a:tcPr/>
                </a:tc>
                <a:extLst>
                  <a:ext uri="{0D108BD9-81ED-4DB2-BD59-A6C34878D82A}">
                    <a16:rowId xmlns:a16="http://schemas.microsoft.com/office/drawing/2014/main" val="2148421303"/>
                  </a:ext>
                </a:extLst>
              </a:tr>
              <a:tr h="370840">
                <a:tc>
                  <a:txBody>
                    <a:bodyPr/>
                    <a:lstStyle/>
                    <a:p>
                      <a:r>
                        <a:rPr lang="en-US" dirty="0"/>
                        <a:t>7-2-2022</a:t>
                      </a:r>
                    </a:p>
                  </a:txBody>
                  <a:tcPr/>
                </a:tc>
                <a:tc>
                  <a:txBody>
                    <a:bodyPr/>
                    <a:lstStyle/>
                    <a:p>
                      <a:pPr algn="ctr"/>
                      <a:r>
                        <a:rPr lang="en-US" dirty="0"/>
                        <a:t>$4,000</a:t>
                      </a:r>
                    </a:p>
                  </a:txBody>
                  <a:tcPr/>
                </a:tc>
                <a:extLst>
                  <a:ext uri="{0D108BD9-81ED-4DB2-BD59-A6C34878D82A}">
                    <a16:rowId xmlns:a16="http://schemas.microsoft.com/office/drawing/2014/main" val="2774987164"/>
                  </a:ext>
                </a:extLst>
              </a:tr>
              <a:tr h="370840">
                <a:tc>
                  <a:txBody>
                    <a:bodyPr/>
                    <a:lstStyle/>
                    <a:p>
                      <a:r>
                        <a:rPr lang="en-US" dirty="0"/>
                        <a:t>7-1-2026</a:t>
                      </a:r>
                    </a:p>
                  </a:txBody>
                  <a:tcPr/>
                </a:tc>
                <a:tc>
                  <a:txBody>
                    <a:bodyPr/>
                    <a:lstStyle/>
                    <a:p>
                      <a:pPr algn="ctr"/>
                      <a:r>
                        <a:rPr lang="en-US" dirty="0"/>
                        <a:t>$2,000</a:t>
                      </a:r>
                    </a:p>
                  </a:txBody>
                  <a:tcPr/>
                </a:tc>
                <a:extLst>
                  <a:ext uri="{0D108BD9-81ED-4DB2-BD59-A6C34878D82A}">
                    <a16:rowId xmlns:a16="http://schemas.microsoft.com/office/drawing/2014/main" val="4006886470"/>
                  </a:ext>
                </a:extLst>
              </a:tr>
              <a:tr h="322724">
                <a:tc>
                  <a:txBody>
                    <a:bodyPr/>
                    <a:lstStyle/>
                    <a:p>
                      <a:r>
                        <a:rPr lang="en-US" dirty="0"/>
                        <a:t>7-1-2028</a:t>
                      </a:r>
                    </a:p>
                  </a:txBody>
                  <a:tcPr/>
                </a:tc>
                <a:tc>
                  <a:txBody>
                    <a:bodyPr/>
                    <a:lstStyle/>
                    <a:p>
                      <a:pPr algn="ctr"/>
                      <a:r>
                        <a:rPr lang="en-US" dirty="0"/>
                        <a:t>$1,000</a:t>
                      </a:r>
                    </a:p>
                  </a:txBody>
                  <a:tcPr/>
                </a:tc>
                <a:extLst>
                  <a:ext uri="{0D108BD9-81ED-4DB2-BD59-A6C34878D82A}">
                    <a16:rowId xmlns:a16="http://schemas.microsoft.com/office/drawing/2014/main" val="2593828291"/>
                  </a:ext>
                </a:extLst>
              </a:tr>
            </a:tbl>
          </a:graphicData>
        </a:graphic>
      </p:graphicFrame>
      <p:sp>
        <p:nvSpPr>
          <p:cNvPr id="4" name="TextBox 3">
            <a:extLst>
              <a:ext uri="{FF2B5EF4-FFF2-40B4-BE49-F238E27FC236}">
                <a16:creationId xmlns:a16="http://schemas.microsoft.com/office/drawing/2014/main" id="{84A21643-B74D-F450-5B68-4378DE956687}"/>
              </a:ext>
            </a:extLst>
          </p:cNvPr>
          <p:cNvSpPr txBox="1"/>
          <p:nvPr/>
        </p:nvSpPr>
        <p:spPr>
          <a:xfrm>
            <a:off x="5552501" y="4896371"/>
            <a:ext cx="3470314" cy="1169551"/>
          </a:xfrm>
          <a:prstGeom prst="rect">
            <a:avLst/>
          </a:prstGeom>
          <a:noFill/>
        </p:spPr>
        <p:txBody>
          <a:bodyPr wrap="square" rtlCol="0">
            <a:spAutoFit/>
          </a:bodyPr>
          <a:lstStyle/>
          <a:p>
            <a:r>
              <a:rPr lang="en-US" sz="1400" dirty="0"/>
              <a:t>More INFO:</a:t>
            </a:r>
          </a:p>
          <a:p>
            <a:pPr marL="285750" indent="-285750">
              <a:buFont typeface="Arial" panose="020B0604020202020204" pitchFamily="34" charset="0"/>
              <a:buChar char="•"/>
            </a:pPr>
            <a:r>
              <a:rPr lang="en-US" sz="1400" dirty="0">
                <a:hlinkClick r:id="rId4"/>
              </a:rPr>
              <a:t>https://www.greenways2go.com/electric-vehicle-incentives</a:t>
            </a:r>
            <a:endParaRPr lang="en-US" sz="1400" dirty="0"/>
          </a:p>
          <a:p>
            <a:pPr marL="285750" indent="-285750">
              <a:buFont typeface="Arial" panose="020B0604020202020204" pitchFamily="34" charset="0"/>
              <a:buChar char="•"/>
            </a:pPr>
            <a:r>
              <a:rPr lang="en-US" sz="1400" dirty="0">
                <a:hlinkClick r:id="rId5"/>
              </a:rPr>
              <a:t>https://afdc.energy.gov/laws/search#/</a:t>
            </a:r>
            <a:endParaRPr lang="en-US" sz="1400" dirty="0"/>
          </a:p>
          <a:p>
            <a:endParaRPr lang="en-US" sz="1400" dirty="0"/>
          </a:p>
        </p:txBody>
      </p:sp>
    </p:spTree>
    <p:extLst>
      <p:ext uri="{BB962C8B-B14F-4D97-AF65-F5344CB8AC3E}">
        <p14:creationId xmlns:p14="http://schemas.microsoft.com/office/powerpoint/2010/main" val="2513100780"/>
      </p:ext>
    </p:extLst>
  </p:cSld>
  <p:clrMapOvr>
    <a:masterClrMapping/>
  </p:clrMapOvr>
  <mc:AlternateContent xmlns:mc="http://schemas.openxmlformats.org/markup-compatibility/2006" xmlns:p14="http://schemas.microsoft.com/office/powerpoint/2010/main">
    <mc:Choice Requires="p14">
      <p:transition p14:dur="10" advClick="0" advTm="3000">
        <p:fade/>
      </p:transition>
    </mc:Choice>
    <mc:Fallback xmlns="">
      <p:transition advClick="0" advTm="3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8B6DA-5D76-233A-8F59-51A581E59F13}"/>
              </a:ext>
            </a:extLst>
          </p:cNvPr>
          <p:cNvSpPr>
            <a:spLocks noGrp="1"/>
          </p:cNvSpPr>
          <p:nvPr>
            <p:ph type="title"/>
          </p:nvPr>
        </p:nvSpPr>
        <p:spPr>
          <a:xfrm>
            <a:off x="249399" y="176344"/>
            <a:ext cx="8229600" cy="625446"/>
          </a:xfrm>
        </p:spPr>
        <p:txBody>
          <a:bodyPr>
            <a:normAutofit fontScale="90000"/>
          </a:bodyPr>
          <a:lstStyle/>
          <a:p>
            <a:r>
              <a:rPr lang="en-US" sz="3600" dirty="0"/>
              <a:t>EV Charging Ecosystem</a:t>
            </a:r>
          </a:p>
        </p:txBody>
      </p:sp>
      <p:sp>
        <p:nvSpPr>
          <p:cNvPr id="4" name="Date Placeholder 3">
            <a:extLst>
              <a:ext uri="{FF2B5EF4-FFF2-40B4-BE49-F238E27FC236}">
                <a16:creationId xmlns:a16="http://schemas.microsoft.com/office/drawing/2014/main" id="{A144EDB4-A547-F905-78FB-B0B18D0E5C8D}"/>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98ED41-DA4D-2A4D-AFE5-2FA44D06EEF6}" type="datetimeFigureOut">
              <a:rPr lang="en-US" smtClean="0"/>
              <a:pPr/>
              <a:t>9/28/2023</a:t>
            </a:fld>
            <a:endParaRPr lang="en-US" dirty="0"/>
          </a:p>
        </p:txBody>
      </p:sp>
      <p:sp>
        <p:nvSpPr>
          <p:cNvPr id="5" name="Slide Number Placeholder 4">
            <a:extLst>
              <a:ext uri="{FF2B5EF4-FFF2-40B4-BE49-F238E27FC236}">
                <a16:creationId xmlns:a16="http://schemas.microsoft.com/office/drawing/2014/main" id="{6ED5DBE0-72C3-BA83-95C9-2398819147E5}"/>
              </a:ext>
            </a:extLst>
          </p:cNvPr>
          <p:cNvSpPr>
            <a:spLocks noGrp="1"/>
          </p:cNvSpPr>
          <p:nvPr>
            <p:ph type="sldNum" sz="quarter" idx="4294967295"/>
          </p:nvPr>
        </p:nvSpPr>
        <p:spPr>
          <a:xfrm>
            <a:off x="7010400" y="5451475"/>
            <a:ext cx="2133600" cy="273050"/>
          </a:xfrm>
        </p:spPr>
        <p:txBody>
          <a:bodyPr/>
          <a:lstStyle/>
          <a:p>
            <a:pPr>
              <a:defRPr/>
            </a:pPr>
            <a:fld id="{6102940C-4289-4E21-AFE7-2011D34A7242}" type="slidenum">
              <a:rPr lang="en-US" smtClean="0"/>
              <a:pPr>
                <a:defRPr/>
              </a:pPr>
              <a:t>18</a:t>
            </a:fld>
            <a:endParaRPr lang="en-US" dirty="0"/>
          </a:p>
        </p:txBody>
      </p:sp>
      <p:pic>
        <p:nvPicPr>
          <p:cNvPr id="8194" name="Picture 2" descr="Image result for home icon">
            <a:extLst>
              <a:ext uri="{FF2B5EF4-FFF2-40B4-BE49-F238E27FC236}">
                <a16:creationId xmlns:a16="http://schemas.microsoft.com/office/drawing/2014/main" id="{5E1B6C70-6D0A-549A-34CE-06566A51DA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88" y="3221552"/>
            <a:ext cx="592849" cy="592849"/>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Office, open work, work, working, working office icon - Download on  Iconfinder">
            <a:extLst>
              <a:ext uri="{FF2B5EF4-FFF2-40B4-BE49-F238E27FC236}">
                <a16:creationId xmlns:a16="http://schemas.microsoft.com/office/drawing/2014/main" id="{837A1EBE-328D-E988-4172-D2BBD667ED3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413" b="5114"/>
          <a:stretch/>
        </p:blipFill>
        <p:spPr bwMode="auto">
          <a:xfrm>
            <a:off x="3298169" y="1801896"/>
            <a:ext cx="1066030" cy="815225"/>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Ev charger icon Images | Free Vectors, Stock Photos &amp; PSD">
            <a:extLst>
              <a:ext uri="{FF2B5EF4-FFF2-40B4-BE49-F238E27FC236}">
                <a16:creationId xmlns:a16="http://schemas.microsoft.com/office/drawing/2014/main" id="{EFC93599-E1E7-1D2D-3128-1E600632657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419" t="11997" r="15185" b="14163"/>
          <a:stretch/>
        </p:blipFill>
        <p:spPr bwMode="auto">
          <a:xfrm>
            <a:off x="7220709" y="3900922"/>
            <a:ext cx="1253255" cy="1353032"/>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100 Multifamily Housing Icon Illustrations &amp; Clip Art - iStock">
            <a:extLst>
              <a:ext uri="{FF2B5EF4-FFF2-40B4-BE49-F238E27FC236}">
                <a16:creationId xmlns:a16="http://schemas.microsoft.com/office/drawing/2014/main" id="{9791B3C8-FBA8-E1F6-08A8-E95F104FAB1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957" t="11967" r="27422" b="16359"/>
          <a:stretch/>
        </p:blipFill>
        <p:spPr bwMode="auto">
          <a:xfrm>
            <a:off x="822982" y="2763408"/>
            <a:ext cx="1259430" cy="1102429"/>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Shopping cart - Free commerce icons">
            <a:extLst>
              <a:ext uri="{FF2B5EF4-FFF2-40B4-BE49-F238E27FC236}">
                <a16:creationId xmlns:a16="http://schemas.microsoft.com/office/drawing/2014/main" id="{9C6E8E2E-EF86-6AF1-B059-EA6F6AD62F0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17081" y="3650975"/>
            <a:ext cx="777678" cy="777678"/>
          </a:xfrm>
          <a:prstGeom prst="rect">
            <a:avLst/>
          </a:prstGeom>
          <a:noFill/>
          <a:extLst>
            <a:ext uri="{909E8E84-426E-40DD-AFC4-6F175D3DCCD1}">
              <a14:hiddenFill xmlns:a14="http://schemas.microsoft.com/office/drawing/2010/main">
                <a:solidFill>
                  <a:srgbClr val="FFFFFF"/>
                </a:solidFill>
              </a14:hiddenFill>
            </a:ext>
          </a:extLst>
        </p:spPr>
      </p:pic>
      <p:pic>
        <p:nvPicPr>
          <p:cNvPr id="8212" name="Picture 20" descr="Restaurant Icons - Free SVG &amp; PNG Restaurant Images - Noun Project">
            <a:extLst>
              <a:ext uri="{FF2B5EF4-FFF2-40B4-BE49-F238E27FC236}">
                <a16:creationId xmlns:a16="http://schemas.microsoft.com/office/drawing/2014/main" id="{F04EAC5A-7809-B580-5170-0BAE2E33300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19119" y="4526242"/>
            <a:ext cx="676884" cy="67688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CDA450F-86FE-65DE-9831-72628E5667EA}"/>
              </a:ext>
            </a:extLst>
          </p:cNvPr>
          <p:cNvSpPr txBox="1"/>
          <p:nvPr/>
        </p:nvSpPr>
        <p:spPr>
          <a:xfrm>
            <a:off x="7319072" y="4152614"/>
            <a:ext cx="572655" cy="215444"/>
          </a:xfrm>
          <a:prstGeom prst="rect">
            <a:avLst/>
          </a:prstGeom>
          <a:noFill/>
        </p:spPr>
        <p:txBody>
          <a:bodyPr wrap="square" lIns="0" tIns="0" rIns="0" bIns="0" rtlCol="0">
            <a:spAutoFit/>
          </a:bodyPr>
          <a:lstStyle/>
          <a:p>
            <a:pPr algn="ctr"/>
            <a:r>
              <a:rPr lang="en-US" sz="1400" b="1" dirty="0">
                <a:solidFill>
                  <a:srgbClr val="FF0000"/>
                </a:solidFill>
              </a:rPr>
              <a:t>DC</a:t>
            </a:r>
          </a:p>
        </p:txBody>
      </p:sp>
      <p:sp>
        <p:nvSpPr>
          <p:cNvPr id="9" name="Freeform: Shape 8">
            <a:extLst>
              <a:ext uri="{FF2B5EF4-FFF2-40B4-BE49-F238E27FC236}">
                <a16:creationId xmlns:a16="http://schemas.microsoft.com/office/drawing/2014/main" id="{632FCB00-F7BD-68AC-B6A9-2F8B4CE16DD3}"/>
              </a:ext>
            </a:extLst>
          </p:cNvPr>
          <p:cNvSpPr/>
          <p:nvPr/>
        </p:nvSpPr>
        <p:spPr>
          <a:xfrm flipV="1">
            <a:off x="1460639" y="3893181"/>
            <a:ext cx="2370545" cy="681040"/>
          </a:xfrm>
          <a:custGeom>
            <a:avLst/>
            <a:gdLst>
              <a:gd name="connsiteX0" fmla="*/ 0 w 2096654"/>
              <a:gd name="connsiteY0" fmla="*/ 591428 h 591428"/>
              <a:gd name="connsiteX1" fmla="*/ 831273 w 2096654"/>
              <a:gd name="connsiteY1" fmla="*/ 18774 h 591428"/>
              <a:gd name="connsiteX2" fmla="*/ 2096654 w 2096654"/>
              <a:gd name="connsiteY2" fmla="*/ 194265 h 591428"/>
            </a:gdLst>
            <a:ahLst/>
            <a:cxnLst>
              <a:cxn ang="0">
                <a:pos x="connsiteX0" y="connsiteY0"/>
              </a:cxn>
              <a:cxn ang="0">
                <a:pos x="connsiteX1" y="connsiteY1"/>
              </a:cxn>
              <a:cxn ang="0">
                <a:pos x="connsiteX2" y="connsiteY2"/>
              </a:cxn>
            </a:cxnLst>
            <a:rect l="l" t="t" r="r" b="b"/>
            <a:pathLst>
              <a:path w="2096654" h="591428">
                <a:moveTo>
                  <a:pt x="0" y="591428"/>
                </a:moveTo>
                <a:cubicBezTo>
                  <a:pt x="240915" y="338198"/>
                  <a:pt x="481831" y="84968"/>
                  <a:pt x="831273" y="18774"/>
                </a:cubicBezTo>
                <a:cubicBezTo>
                  <a:pt x="1180715" y="-47420"/>
                  <a:pt x="1638684" y="73422"/>
                  <a:pt x="2096654" y="194265"/>
                </a:cubicBezTo>
              </a:path>
            </a:pathLst>
          </a:custGeom>
          <a:noFill/>
          <a:ln w="38100">
            <a:headEnd type="triangle" w="med" len="med"/>
            <a:tailEnd type="triangl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216" name="Picture 24" descr="Theatre Svg Png Icon Free Download (#561336) - OnlineWebFonts.COM">
            <a:extLst>
              <a:ext uri="{FF2B5EF4-FFF2-40B4-BE49-F238E27FC236}">
                <a16:creationId xmlns:a16="http://schemas.microsoft.com/office/drawing/2014/main" id="{B28A138C-7664-BF01-A749-A21E4380CD5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00277" y="4476136"/>
            <a:ext cx="967066" cy="67688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Shape 11">
            <a:extLst>
              <a:ext uri="{FF2B5EF4-FFF2-40B4-BE49-F238E27FC236}">
                <a16:creationId xmlns:a16="http://schemas.microsoft.com/office/drawing/2014/main" id="{A9AB17CE-2B00-B5DA-F40D-FB05BE25414C}"/>
              </a:ext>
            </a:extLst>
          </p:cNvPr>
          <p:cNvSpPr/>
          <p:nvPr/>
        </p:nvSpPr>
        <p:spPr>
          <a:xfrm flipV="1">
            <a:off x="2082412" y="2876503"/>
            <a:ext cx="5158897" cy="1231947"/>
          </a:xfrm>
          <a:custGeom>
            <a:avLst/>
            <a:gdLst>
              <a:gd name="connsiteX0" fmla="*/ 0 w 5578764"/>
              <a:gd name="connsiteY0" fmla="*/ 489527 h 1515221"/>
              <a:gd name="connsiteX1" fmla="*/ 1782619 w 5578764"/>
              <a:gd name="connsiteY1" fmla="*/ 1422400 h 1515221"/>
              <a:gd name="connsiteX2" fmla="*/ 4027055 w 5578764"/>
              <a:gd name="connsiteY2" fmla="*/ 1320800 h 1515221"/>
              <a:gd name="connsiteX3" fmla="*/ 5578764 w 5578764"/>
              <a:gd name="connsiteY3" fmla="*/ 0 h 1515221"/>
            </a:gdLst>
            <a:ahLst/>
            <a:cxnLst>
              <a:cxn ang="0">
                <a:pos x="connsiteX0" y="connsiteY0"/>
              </a:cxn>
              <a:cxn ang="0">
                <a:pos x="connsiteX1" y="connsiteY1"/>
              </a:cxn>
              <a:cxn ang="0">
                <a:pos x="connsiteX2" y="connsiteY2"/>
              </a:cxn>
              <a:cxn ang="0">
                <a:pos x="connsiteX3" y="connsiteY3"/>
              </a:cxn>
            </a:cxnLst>
            <a:rect l="l" t="t" r="r" b="b"/>
            <a:pathLst>
              <a:path w="5578764" h="1515221">
                <a:moveTo>
                  <a:pt x="0" y="489527"/>
                </a:moveTo>
                <a:cubicBezTo>
                  <a:pt x="555721" y="886690"/>
                  <a:pt x="1111443" y="1283854"/>
                  <a:pt x="1782619" y="1422400"/>
                </a:cubicBezTo>
                <a:cubicBezTo>
                  <a:pt x="2453795" y="1560946"/>
                  <a:pt x="3394364" y="1557867"/>
                  <a:pt x="4027055" y="1320800"/>
                </a:cubicBezTo>
                <a:cubicBezTo>
                  <a:pt x="4659746" y="1083733"/>
                  <a:pt x="5119255" y="541866"/>
                  <a:pt x="5578764" y="0"/>
                </a:cubicBezTo>
              </a:path>
            </a:pathLst>
          </a:custGeom>
          <a:noFill/>
          <a:ln w="38100">
            <a:headEnd type="triangle" w="med" len="med"/>
            <a:tailEnd type="triangl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C0D5D2DE-1566-CB22-87DF-089DC076FCCD}"/>
              </a:ext>
            </a:extLst>
          </p:cNvPr>
          <p:cNvSpPr txBox="1"/>
          <p:nvPr/>
        </p:nvSpPr>
        <p:spPr>
          <a:xfrm>
            <a:off x="478629" y="3983683"/>
            <a:ext cx="974068" cy="369332"/>
          </a:xfrm>
          <a:prstGeom prst="rect">
            <a:avLst/>
          </a:prstGeom>
          <a:noFill/>
        </p:spPr>
        <p:txBody>
          <a:bodyPr wrap="square" rtlCol="0">
            <a:spAutoFit/>
          </a:bodyPr>
          <a:lstStyle/>
          <a:p>
            <a:pPr algn="ctr"/>
            <a:r>
              <a:rPr lang="en-US" b="1" dirty="0">
                <a:solidFill>
                  <a:schemeClr val="bg2">
                    <a:lumMod val="50000"/>
                  </a:schemeClr>
                </a:solidFill>
              </a:rPr>
              <a:t>Home</a:t>
            </a:r>
          </a:p>
        </p:txBody>
      </p:sp>
      <p:sp>
        <p:nvSpPr>
          <p:cNvPr id="16" name="TextBox 15">
            <a:extLst>
              <a:ext uri="{FF2B5EF4-FFF2-40B4-BE49-F238E27FC236}">
                <a16:creationId xmlns:a16="http://schemas.microsoft.com/office/drawing/2014/main" id="{F38A0CA3-2786-58A2-8A65-2AFE35C668F5}"/>
              </a:ext>
            </a:extLst>
          </p:cNvPr>
          <p:cNvSpPr txBox="1"/>
          <p:nvPr/>
        </p:nvSpPr>
        <p:spPr>
          <a:xfrm>
            <a:off x="4139083" y="5174457"/>
            <a:ext cx="974068" cy="369332"/>
          </a:xfrm>
          <a:prstGeom prst="rect">
            <a:avLst/>
          </a:prstGeom>
          <a:noFill/>
        </p:spPr>
        <p:txBody>
          <a:bodyPr wrap="square" rtlCol="0">
            <a:spAutoFit/>
          </a:bodyPr>
          <a:lstStyle/>
          <a:p>
            <a:pPr algn="ctr"/>
            <a:r>
              <a:rPr lang="en-US" b="1" dirty="0">
                <a:solidFill>
                  <a:schemeClr val="bg2">
                    <a:lumMod val="50000"/>
                  </a:schemeClr>
                </a:solidFill>
              </a:rPr>
              <a:t>Public</a:t>
            </a:r>
          </a:p>
        </p:txBody>
      </p:sp>
      <p:sp>
        <p:nvSpPr>
          <p:cNvPr id="17" name="TextBox 16">
            <a:extLst>
              <a:ext uri="{FF2B5EF4-FFF2-40B4-BE49-F238E27FC236}">
                <a16:creationId xmlns:a16="http://schemas.microsoft.com/office/drawing/2014/main" id="{BEA3EA49-D4A8-1019-C9D7-0E8FB6987B41}"/>
              </a:ext>
            </a:extLst>
          </p:cNvPr>
          <p:cNvSpPr txBox="1"/>
          <p:nvPr/>
        </p:nvSpPr>
        <p:spPr>
          <a:xfrm>
            <a:off x="4198052" y="1849322"/>
            <a:ext cx="974068" cy="369332"/>
          </a:xfrm>
          <a:prstGeom prst="rect">
            <a:avLst/>
          </a:prstGeom>
          <a:noFill/>
        </p:spPr>
        <p:txBody>
          <a:bodyPr wrap="square" rtlCol="0">
            <a:spAutoFit/>
          </a:bodyPr>
          <a:lstStyle/>
          <a:p>
            <a:pPr algn="ctr"/>
            <a:r>
              <a:rPr lang="en-US" b="1" dirty="0">
                <a:solidFill>
                  <a:schemeClr val="bg2">
                    <a:lumMod val="50000"/>
                  </a:schemeClr>
                </a:solidFill>
              </a:rPr>
              <a:t>Work</a:t>
            </a:r>
          </a:p>
        </p:txBody>
      </p:sp>
      <p:sp>
        <p:nvSpPr>
          <p:cNvPr id="18" name="TextBox 17">
            <a:extLst>
              <a:ext uri="{FF2B5EF4-FFF2-40B4-BE49-F238E27FC236}">
                <a16:creationId xmlns:a16="http://schemas.microsoft.com/office/drawing/2014/main" id="{BD722269-37B6-CF4D-1BA0-49D09DABED01}"/>
              </a:ext>
            </a:extLst>
          </p:cNvPr>
          <p:cNvSpPr txBox="1"/>
          <p:nvPr/>
        </p:nvSpPr>
        <p:spPr>
          <a:xfrm>
            <a:off x="7116435" y="5135631"/>
            <a:ext cx="974068" cy="369332"/>
          </a:xfrm>
          <a:prstGeom prst="rect">
            <a:avLst/>
          </a:prstGeom>
          <a:noFill/>
        </p:spPr>
        <p:txBody>
          <a:bodyPr wrap="square" rtlCol="0">
            <a:spAutoFit/>
          </a:bodyPr>
          <a:lstStyle/>
          <a:p>
            <a:pPr algn="ctr"/>
            <a:r>
              <a:rPr lang="en-US" b="1" dirty="0">
                <a:solidFill>
                  <a:schemeClr val="bg2">
                    <a:lumMod val="50000"/>
                  </a:schemeClr>
                </a:solidFill>
              </a:rPr>
              <a:t>Travel</a:t>
            </a:r>
          </a:p>
        </p:txBody>
      </p:sp>
      <p:pic>
        <p:nvPicPr>
          <p:cNvPr id="3" name="Picture 2">
            <a:extLst>
              <a:ext uri="{FF2B5EF4-FFF2-40B4-BE49-F238E27FC236}">
                <a16:creationId xmlns:a16="http://schemas.microsoft.com/office/drawing/2014/main" id="{9131C27A-9DF7-1639-D988-EDD35EA5D37E}"/>
              </a:ext>
            </a:extLst>
          </p:cNvPr>
          <p:cNvPicPr>
            <a:picLocks noChangeAspect="1"/>
          </p:cNvPicPr>
          <p:nvPr/>
        </p:nvPicPr>
        <p:blipFill>
          <a:blip r:embed="rId10"/>
          <a:stretch>
            <a:fillRect/>
          </a:stretch>
        </p:blipFill>
        <p:spPr>
          <a:xfrm>
            <a:off x="1377086" y="2482535"/>
            <a:ext cx="731520" cy="297411"/>
          </a:xfrm>
          <a:prstGeom prst="rect">
            <a:avLst/>
          </a:prstGeom>
        </p:spPr>
      </p:pic>
      <p:pic>
        <p:nvPicPr>
          <p:cNvPr id="10" name="Picture 9">
            <a:extLst>
              <a:ext uri="{FF2B5EF4-FFF2-40B4-BE49-F238E27FC236}">
                <a16:creationId xmlns:a16="http://schemas.microsoft.com/office/drawing/2014/main" id="{DBC6CCF3-44B9-EDC2-59FF-74CCAE57EB28}"/>
              </a:ext>
            </a:extLst>
          </p:cNvPr>
          <p:cNvPicPr>
            <a:picLocks noChangeAspect="1"/>
          </p:cNvPicPr>
          <p:nvPr/>
        </p:nvPicPr>
        <p:blipFill>
          <a:blip r:embed="rId10"/>
          <a:stretch>
            <a:fillRect/>
          </a:stretch>
        </p:blipFill>
        <p:spPr>
          <a:xfrm>
            <a:off x="1869319" y="3975599"/>
            <a:ext cx="731520" cy="297411"/>
          </a:xfrm>
          <a:prstGeom prst="rect">
            <a:avLst/>
          </a:prstGeom>
        </p:spPr>
      </p:pic>
      <p:pic>
        <p:nvPicPr>
          <p:cNvPr id="11" name="Picture 10">
            <a:extLst>
              <a:ext uri="{FF2B5EF4-FFF2-40B4-BE49-F238E27FC236}">
                <a16:creationId xmlns:a16="http://schemas.microsoft.com/office/drawing/2014/main" id="{80ABAD9F-EA48-E9C2-24A2-2096487D63B5}"/>
              </a:ext>
            </a:extLst>
          </p:cNvPr>
          <p:cNvPicPr>
            <a:picLocks noChangeAspect="1"/>
          </p:cNvPicPr>
          <p:nvPr/>
        </p:nvPicPr>
        <p:blipFill>
          <a:blip r:embed="rId10"/>
          <a:stretch>
            <a:fillRect/>
          </a:stretch>
        </p:blipFill>
        <p:spPr>
          <a:xfrm>
            <a:off x="2402804" y="3472936"/>
            <a:ext cx="731520" cy="297411"/>
          </a:xfrm>
          <a:prstGeom prst="rect">
            <a:avLst/>
          </a:prstGeom>
        </p:spPr>
      </p:pic>
      <p:grpSp>
        <p:nvGrpSpPr>
          <p:cNvPr id="7" name="Group 6">
            <a:extLst>
              <a:ext uri="{FF2B5EF4-FFF2-40B4-BE49-F238E27FC236}">
                <a16:creationId xmlns:a16="http://schemas.microsoft.com/office/drawing/2014/main" id="{54A3C673-553F-6AA5-3D69-8BC03C8C1E4C}"/>
              </a:ext>
            </a:extLst>
          </p:cNvPr>
          <p:cNvGrpSpPr/>
          <p:nvPr/>
        </p:nvGrpSpPr>
        <p:grpSpPr>
          <a:xfrm>
            <a:off x="7165109" y="3281066"/>
            <a:ext cx="1725706" cy="550325"/>
            <a:chOff x="6911440" y="1661744"/>
            <a:chExt cx="1725706" cy="550325"/>
          </a:xfrm>
        </p:grpSpPr>
        <p:pic>
          <p:nvPicPr>
            <p:cNvPr id="8202" name="Picture 10" descr="Interstate 80 Sign Sticker">
              <a:extLst>
                <a:ext uri="{FF2B5EF4-FFF2-40B4-BE49-F238E27FC236}">
                  <a16:creationId xmlns:a16="http://schemas.microsoft.com/office/drawing/2014/main" id="{C5317146-2EF0-16D0-7DD2-3FEE39039FD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501687" y="1661744"/>
              <a:ext cx="550325" cy="5503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B219E883-9DC7-21C0-46D6-ED9EAC324B1C}"/>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117175" y="1676921"/>
              <a:ext cx="519971" cy="51997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ew EV charging station signs to appear along Illinois interstates soon |  FOX 2">
              <a:extLst>
                <a:ext uri="{FF2B5EF4-FFF2-40B4-BE49-F238E27FC236}">
                  <a16:creationId xmlns:a16="http://schemas.microsoft.com/office/drawing/2014/main" id="{77485C10-4E84-3741-8B81-3F1802E115F2}"/>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911440" y="1661744"/>
              <a:ext cx="572838" cy="5503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a:extLst>
              <a:ext uri="{FF2B5EF4-FFF2-40B4-BE49-F238E27FC236}">
                <a16:creationId xmlns:a16="http://schemas.microsoft.com/office/drawing/2014/main" id="{2067CC11-4A04-1D96-6BE1-126857603A50}"/>
              </a:ext>
            </a:extLst>
          </p:cNvPr>
          <p:cNvGrpSpPr/>
          <p:nvPr/>
        </p:nvGrpSpPr>
        <p:grpSpPr>
          <a:xfrm>
            <a:off x="6205087" y="1786025"/>
            <a:ext cx="2288603" cy="1171053"/>
            <a:chOff x="5993606" y="900199"/>
            <a:chExt cx="2288603" cy="1171053"/>
          </a:xfrm>
        </p:grpSpPr>
        <p:grpSp>
          <p:nvGrpSpPr>
            <p:cNvPr id="21" name="Group 20">
              <a:extLst>
                <a:ext uri="{FF2B5EF4-FFF2-40B4-BE49-F238E27FC236}">
                  <a16:creationId xmlns:a16="http://schemas.microsoft.com/office/drawing/2014/main" id="{0820E050-0F06-590B-8836-1ACB45E9C1BB}"/>
                </a:ext>
              </a:extLst>
            </p:cNvPr>
            <p:cNvGrpSpPr/>
            <p:nvPr/>
          </p:nvGrpSpPr>
          <p:grpSpPr>
            <a:xfrm>
              <a:off x="6216274" y="900199"/>
              <a:ext cx="2065935" cy="1105748"/>
              <a:chOff x="6035077" y="743833"/>
              <a:chExt cx="2065935" cy="1105748"/>
            </a:xfrm>
          </p:grpSpPr>
          <p:pic>
            <p:nvPicPr>
              <p:cNvPr id="14" name="Graphic 6" descr="Truck outline">
                <a:extLst>
                  <a:ext uri="{FF2B5EF4-FFF2-40B4-BE49-F238E27FC236}">
                    <a16:creationId xmlns:a16="http://schemas.microsoft.com/office/drawing/2014/main" id="{BD4710BC-25BF-9887-0DEE-6FC9B55BA1A3}"/>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225163" y="743833"/>
                <a:ext cx="691237" cy="700245"/>
              </a:xfrm>
              <a:prstGeom prst="rect">
                <a:avLst/>
              </a:prstGeom>
            </p:spPr>
          </p:pic>
          <p:pic>
            <p:nvPicPr>
              <p:cNvPr id="19" name="Picture 18">
                <a:extLst>
                  <a:ext uri="{FF2B5EF4-FFF2-40B4-BE49-F238E27FC236}">
                    <a16:creationId xmlns:a16="http://schemas.microsoft.com/office/drawing/2014/main" id="{6E6A48F5-BD31-7E0D-600A-9FF60DDC36A2}"/>
                  </a:ext>
                </a:extLst>
              </p:cNvPr>
              <p:cNvPicPr>
                <a:picLocks noChangeAspect="1"/>
              </p:cNvPicPr>
              <p:nvPr/>
            </p:nvPicPr>
            <p:blipFill>
              <a:blip r:embed="rId16"/>
              <a:stretch>
                <a:fillRect/>
              </a:stretch>
            </p:blipFill>
            <p:spPr>
              <a:xfrm>
                <a:off x="6035077" y="1339821"/>
                <a:ext cx="1097280" cy="509760"/>
              </a:xfrm>
              <a:prstGeom prst="rect">
                <a:avLst/>
              </a:prstGeom>
            </p:spPr>
          </p:pic>
          <p:sp>
            <p:nvSpPr>
              <p:cNvPr id="20" name="TextBox 19">
                <a:extLst>
                  <a:ext uri="{FF2B5EF4-FFF2-40B4-BE49-F238E27FC236}">
                    <a16:creationId xmlns:a16="http://schemas.microsoft.com/office/drawing/2014/main" id="{B9168B0E-24BB-03F9-0B06-15ED4A84ADBB}"/>
                  </a:ext>
                </a:extLst>
              </p:cNvPr>
              <p:cNvSpPr txBox="1"/>
              <p:nvPr/>
            </p:nvSpPr>
            <p:spPr>
              <a:xfrm>
                <a:off x="7126944" y="1111068"/>
                <a:ext cx="974068" cy="369332"/>
              </a:xfrm>
              <a:prstGeom prst="rect">
                <a:avLst/>
              </a:prstGeom>
              <a:noFill/>
            </p:spPr>
            <p:txBody>
              <a:bodyPr wrap="square" rtlCol="0">
                <a:spAutoFit/>
              </a:bodyPr>
              <a:lstStyle/>
              <a:p>
                <a:pPr algn="ctr"/>
                <a:r>
                  <a:rPr lang="en-US" b="1" dirty="0">
                    <a:solidFill>
                      <a:schemeClr val="bg2">
                        <a:lumMod val="50000"/>
                      </a:schemeClr>
                    </a:solidFill>
                  </a:rPr>
                  <a:t>Fleets</a:t>
                </a:r>
              </a:p>
            </p:txBody>
          </p:sp>
        </p:grpSp>
        <p:sp>
          <p:nvSpPr>
            <p:cNvPr id="22" name="Rectangle: Rounded Corners 21">
              <a:extLst>
                <a:ext uri="{FF2B5EF4-FFF2-40B4-BE49-F238E27FC236}">
                  <a16:creationId xmlns:a16="http://schemas.microsoft.com/office/drawing/2014/main" id="{75E1F2E5-48B4-B6C5-ECE5-84D88C9D8D27}"/>
                </a:ext>
              </a:extLst>
            </p:cNvPr>
            <p:cNvSpPr/>
            <p:nvPr/>
          </p:nvSpPr>
          <p:spPr>
            <a:xfrm>
              <a:off x="5993606" y="989935"/>
              <a:ext cx="2288603" cy="108131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6" name="Picture 2" descr="Hall Icon #292709 - Free Icons Library">
            <a:extLst>
              <a:ext uri="{FF2B5EF4-FFF2-40B4-BE49-F238E27FC236}">
                <a16:creationId xmlns:a16="http://schemas.microsoft.com/office/drawing/2014/main" id="{F4353499-1788-3F31-8FB7-D4FFD95A5B0E}"/>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687868" y="3650975"/>
            <a:ext cx="777678" cy="777678"/>
          </a:xfrm>
          <a:prstGeom prst="rect">
            <a:avLst/>
          </a:prstGeom>
          <a:noFill/>
          <a:extLst>
            <a:ext uri="{909E8E84-426E-40DD-AFC4-6F175D3DCCD1}">
              <a14:hiddenFill xmlns:a14="http://schemas.microsoft.com/office/drawing/2010/main">
                <a:solidFill>
                  <a:srgbClr val="FFFFFF"/>
                </a:solidFill>
              </a14:hiddenFill>
            </a:ext>
          </a:extLst>
        </p:spPr>
      </p:pic>
      <p:sp>
        <p:nvSpPr>
          <p:cNvPr id="8" name="Freeform: Shape 7">
            <a:extLst>
              <a:ext uri="{FF2B5EF4-FFF2-40B4-BE49-F238E27FC236}">
                <a16:creationId xmlns:a16="http://schemas.microsoft.com/office/drawing/2014/main" id="{9290B6F7-FF19-1902-5E55-ABEE99765922}"/>
              </a:ext>
            </a:extLst>
          </p:cNvPr>
          <p:cNvSpPr/>
          <p:nvPr/>
        </p:nvSpPr>
        <p:spPr>
          <a:xfrm rot="20847523">
            <a:off x="2116624" y="2402833"/>
            <a:ext cx="1162085" cy="306935"/>
          </a:xfrm>
          <a:custGeom>
            <a:avLst/>
            <a:gdLst>
              <a:gd name="connsiteX0" fmla="*/ 0 w 2096654"/>
              <a:gd name="connsiteY0" fmla="*/ 591428 h 591428"/>
              <a:gd name="connsiteX1" fmla="*/ 831273 w 2096654"/>
              <a:gd name="connsiteY1" fmla="*/ 18774 h 591428"/>
              <a:gd name="connsiteX2" fmla="*/ 2096654 w 2096654"/>
              <a:gd name="connsiteY2" fmla="*/ 194265 h 591428"/>
            </a:gdLst>
            <a:ahLst/>
            <a:cxnLst>
              <a:cxn ang="0">
                <a:pos x="connsiteX0" y="connsiteY0"/>
              </a:cxn>
              <a:cxn ang="0">
                <a:pos x="connsiteX1" y="connsiteY1"/>
              </a:cxn>
              <a:cxn ang="0">
                <a:pos x="connsiteX2" y="connsiteY2"/>
              </a:cxn>
            </a:cxnLst>
            <a:rect l="l" t="t" r="r" b="b"/>
            <a:pathLst>
              <a:path w="2096654" h="591428">
                <a:moveTo>
                  <a:pt x="0" y="591428"/>
                </a:moveTo>
                <a:cubicBezTo>
                  <a:pt x="240915" y="338198"/>
                  <a:pt x="481831" y="84968"/>
                  <a:pt x="831273" y="18774"/>
                </a:cubicBezTo>
                <a:cubicBezTo>
                  <a:pt x="1180715" y="-47420"/>
                  <a:pt x="1638684" y="73422"/>
                  <a:pt x="2096654" y="194265"/>
                </a:cubicBezTo>
              </a:path>
            </a:pathLst>
          </a:custGeom>
          <a:noFill/>
          <a:ln w="38100">
            <a:headEnd type="triangle" w="med" len="med"/>
            <a:tailEnd type="triangl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155457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accel="50000" decel="50000" autoRev="1" fill="hold" nodeType="withEffect">
                                  <p:stCondLst>
                                    <p:cond delay="0"/>
                                  </p:stCondLst>
                                  <p:childTnLst>
                                    <p:animMotion origin="layout" path="M -4.44444E-6 4.81481E-6 C 0.01112 -0.01359 0.00209 0.04722 0.0132 0.03395 C 0.01962 0.025 0.05209 0.05308 0.06928 0.0537 C 0.08629 0.05401 0.10869 0.02839 0.11615 0.03734 C 0.12744 0.05061 0.11355 -0.01359 0.125 4.81481E-6 " pathEditMode="relative" rAng="0" ptsTypes="AAAAA">
                                      <p:cBhvr>
                                        <p:cTn id="6" dur="2000" fill="hold"/>
                                        <p:tgtEl>
                                          <p:spTgt spid="10"/>
                                        </p:tgtEl>
                                        <p:attrNameLst>
                                          <p:attrName>ppt_x</p:attrName>
                                          <p:attrName>ppt_y</p:attrName>
                                        </p:attrNameLst>
                                      </p:cBhvr>
                                      <p:rCtr x="6250" y="2562"/>
                                    </p:animMotion>
                                  </p:childTnLst>
                                </p:cTn>
                              </p:par>
                              <p:par>
                                <p:cTn id="7" presetID="37" presetClass="path" presetSubtype="0" accel="50000" decel="50000" autoRev="1" fill="hold" nodeType="withEffect">
                                  <p:stCondLst>
                                    <p:cond delay="2000"/>
                                  </p:stCondLst>
                                  <p:childTnLst>
                                    <p:animMotion origin="layout" path="M 5E-6 2.59259E-6 C 0.0073 -0.03542 0.0198 -0.05023 0.03347 -0.06574 C 0.04284 -0.07616 0.05886 -0.09398 0.06928 -0.10162 C 0.07956 -0.10949 0.08204 -0.12616 0.09141 -0.11574 C 0.10599 -0.09954 0.11303 -0.13519 0.12839 -0.11968 " pathEditMode="relative" rAng="0" ptsTypes="AAAAA">
                                      <p:cBhvr>
                                        <p:cTn id="8" dur="2000" fill="hold"/>
                                        <p:tgtEl>
                                          <p:spTgt spid="3"/>
                                        </p:tgtEl>
                                        <p:attrNameLst>
                                          <p:attrName>ppt_x</p:attrName>
                                          <p:attrName>ppt_y</p:attrName>
                                        </p:attrNameLst>
                                      </p:cBhvr>
                                      <p:rCtr x="6419" y="-6181"/>
                                    </p:animMotion>
                                  </p:childTnLst>
                                </p:cTn>
                              </p:par>
                              <p:par>
                                <p:cTn id="9" presetID="44" presetClass="path" presetSubtype="0" accel="50000" decel="50000" autoRev="1" fill="hold" nodeType="withEffect">
                                  <p:stCondLst>
                                    <p:cond delay="4000"/>
                                  </p:stCondLst>
                                  <p:childTnLst>
                                    <p:animMotion origin="layout" path="M -4.375E-6 -0.00046 C 0.03099 -0.025 0.04154 -0.03449 0.07305 -0.05718 C 0.09284 -0.07245 0.13959 -0.08287 0.17696 -0.08449 C 0.21433 -0.08588 0.26524 -0.07755 0.29649 -0.06644 C 0.32735 -0.05532 0.3879 0.02569 0.40183 0.03657 " pathEditMode="relative" rAng="0" ptsTypes="AAAAA">
                                      <p:cBhvr>
                                        <p:cTn id="10" dur="2000" fill="hold"/>
                                        <p:tgtEl>
                                          <p:spTgt spid="11"/>
                                        </p:tgtEl>
                                        <p:attrNameLst>
                                          <p:attrName>ppt_x</p:attrName>
                                          <p:attrName>ppt_y</p:attrName>
                                        </p:attrNameLst>
                                      </p:cBhvr>
                                      <p:rCtr x="20091" y="-2361"/>
                                    </p:animMotion>
                                  </p:childTnLst>
                                </p:cTn>
                              </p:par>
                            </p:childTnLst>
                          </p:cTn>
                        </p:par>
                        <p:par>
                          <p:cTn id="11" fill="hold">
                            <p:stCondLst>
                              <p:cond delay="8000"/>
                            </p:stCondLst>
                            <p:childTnLst>
                              <p:par>
                                <p:cTn id="12" presetID="2" presetClass="entr" presetSubtype="2"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867BA-3FED-92BC-F2EE-60DBCD94130D}"/>
              </a:ext>
            </a:extLst>
          </p:cNvPr>
          <p:cNvSpPr>
            <a:spLocks noGrp="1"/>
          </p:cNvSpPr>
          <p:nvPr>
            <p:ph type="title"/>
          </p:nvPr>
        </p:nvSpPr>
        <p:spPr/>
        <p:txBody>
          <a:bodyPr/>
          <a:lstStyle/>
          <a:p>
            <a:r>
              <a:rPr lang="en-US" dirty="0"/>
              <a:t>EV Infrastructure Incentives</a:t>
            </a:r>
          </a:p>
        </p:txBody>
      </p:sp>
      <p:sp>
        <p:nvSpPr>
          <p:cNvPr id="3" name="Content Placeholder 2">
            <a:extLst>
              <a:ext uri="{FF2B5EF4-FFF2-40B4-BE49-F238E27FC236}">
                <a16:creationId xmlns:a16="http://schemas.microsoft.com/office/drawing/2014/main" id="{BCD6D53A-5E56-6F85-622C-64EB10C25CC7}"/>
              </a:ext>
            </a:extLst>
          </p:cNvPr>
          <p:cNvSpPr>
            <a:spLocks noGrp="1"/>
          </p:cNvSpPr>
          <p:nvPr>
            <p:ph idx="1"/>
          </p:nvPr>
        </p:nvSpPr>
        <p:spPr>
          <a:xfrm>
            <a:off x="540188" y="1560495"/>
            <a:ext cx="8229600" cy="4542849"/>
          </a:xfrm>
        </p:spPr>
        <p:txBody>
          <a:bodyPr>
            <a:normAutofit fontScale="62500" lnSpcReduction="20000"/>
          </a:bodyPr>
          <a:lstStyle/>
          <a:p>
            <a:pPr marL="0" indent="0">
              <a:buNone/>
            </a:pPr>
            <a:r>
              <a:rPr lang="en-US" sz="3400" b="1" i="0" dirty="0">
                <a:solidFill>
                  <a:srgbClr val="FF0000"/>
                </a:solidFill>
                <a:effectLst/>
                <a:latin typeface="Karla" pitchFamily="2" charset="0"/>
              </a:rPr>
              <a:t>Goal: Creating ubiquitous charging access </a:t>
            </a:r>
          </a:p>
          <a:p>
            <a:pPr marL="0" indent="0">
              <a:buNone/>
            </a:pPr>
            <a:r>
              <a:rPr lang="en-US" sz="3400" b="1" i="0" dirty="0">
                <a:solidFill>
                  <a:srgbClr val="FF0000"/>
                </a:solidFill>
                <a:effectLst/>
                <a:latin typeface="Karla" pitchFamily="2" charset="0"/>
              </a:rPr>
              <a:t>= eliminat</a:t>
            </a:r>
            <a:r>
              <a:rPr lang="en-US" sz="3400" b="1" dirty="0">
                <a:solidFill>
                  <a:srgbClr val="FF0000"/>
                </a:solidFill>
                <a:latin typeface="Karla" pitchFamily="2" charset="0"/>
              </a:rPr>
              <a:t>e range anxiety</a:t>
            </a:r>
          </a:p>
          <a:p>
            <a:pPr marL="0" indent="0">
              <a:buNone/>
            </a:pPr>
            <a:endParaRPr lang="en-US" sz="3400" b="1" i="0" dirty="0">
              <a:solidFill>
                <a:srgbClr val="FF0000"/>
              </a:solidFill>
              <a:effectLst/>
            </a:endParaRPr>
          </a:p>
          <a:p>
            <a:r>
              <a:rPr lang="en-US" i="0" dirty="0">
                <a:effectLst/>
              </a:rPr>
              <a:t>National Electric Vehicle Infrastructure (</a:t>
            </a:r>
            <a:r>
              <a:rPr lang="en-US" b="1" i="0" dirty="0">
                <a:effectLst/>
              </a:rPr>
              <a:t>NEVI</a:t>
            </a:r>
            <a:r>
              <a:rPr lang="en-US" i="0" dirty="0">
                <a:effectLst/>
              </a:rPr>
              <a:t>) Program.  </a:t>
            </a:r>
          </a:p>
          <a:p>
            <a:pPr lvl="1"/>
            <a:r>
              <a:rPr lang="en-US" i="0" dirty="0">
                <a:effectLst/>
              </a:rPr>
              <a:t>DCFC every 50 miles on most interstates</a:t>
            </a:r>
          </a:p>
          <a:p>
            <a:pPr lvl="1"/>
            <a:r>
              <a:rPr lang="en-US" dirty="0"/>
              <a:t>80% cost coverage</a:t>
            </a:r>
          </a:p>
          <a:p>
            <a:pPr lvl="1"/>
            <a:r>
              <a:rPr lang="en-US" i="0" dirty="0">
                <a:effectLst/>
              </a:rPr>
              <a:t>Program announcement pending</a:t>
            </a:r>
          </a:p>
          <a:p>
            <a:r>
              <a:rPr lang="en-US" i="0" dirty="0">
                <a:effectLst/>
              </a:rPr>
              <a:t>Charging and Fueling Infrastructure (</a:t>
            </a:r>
            <a:r>
              <a:rPr lang="en-US" b="1" i="0" dirty="0">
                <a:effectLst/>
              </a:rPr>
              <a:t>CFI</a:t>
            </a:r>
            <a:r>
              <a:rPr lang="en-US" i="0" dirty="0">
                <a:effectLst/>
              </a:rPr>
              <a:t>) Program for Alternative Fuel Corridors.  </a:t>
            </a:r>
          </a:p>
          <a:p>
            <a:pPr lvl="1"/>
            <a:r>
              <a:rPr lang="en-US" dirty="0"/>
              <a:t>Community and rural charging</a:t>
            </a:r>
          </a:p>
          <a:p>
            <a:pPr lvl="1"/>
            <a:r>
              <a:rPr lang="en-US" i="0" dirty="0">
                <a:effectLst/>
              </a:rPr>
              <a:t>80% cost coverage</a:t>
            </a:r>
          </a:p>
          <a:p>
            <a:pPr lvl="1"/>
            <a:r>
              <a:rPr lang="en-US" i="0" dirty="0">
                <a:effectLst/>
              </a:rPr>
              <a:t>Funding announcement pending</a:t>
            </a:r>
          </a:p>
          <a:p>
            <a:r>
              <a:rPr lang="en-US" dirty="0"/>
              <a:t>Illinois EV Charging Rebate – Dec 2023?</a:t>
            </a:r>
          </a:p>
          <a:p>
            <a:r>
              <a:rPr lang="en-US" dirty="0"/>
              <a:t>ComEd Beneficial Electrification – early 2024, up to $2,500 for residential</a:t>
            </a:r>
          </a:p>
        </p:txBody>
      </p:sp>
    </p:spTree>
    <p:extLst>
      <p:ext uri="{BB962C8B-B14F-4D97-AF65-F5344CB8AC3E}">
        <p14:creationId xmlns:p14="http://schemas.microsoft.com/office/powerpoint/2010/main" val="503463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9818D-5CCE-77C1-769C-3B6A1DE515EF}"/>
              </a:ext>
            </a:extLst>
          </p:cNvPr>
          <p:cNvSpPr>
            <a:spLocks noGrp="1"/>
          </p:cNvSpPr>
          <p:nvPr>
            <p:ph type="title"/>
          </p:nvPr>
        </p:nvSpPr>
        <p:spPr/>
        <p:txBody>
          <a:bodyPr/>
          <a:lstStyle/>
          <a:p>
            <a:r>
              <a:rPr lang="en-US" dirty="0"/>
              <a:t>EV Charging Incentives</a:t>
            </a:r>
          </a:p>
        </p:txBody>
      </p:sp>
      <p:sp>
        <p:nvSpPr>
          <p:cNvPr id="3" name="Content Placeholder 2">
            <a:extLst>
              <a:ext uri="{FF2B5EF4-FFF2-40B4-BE49-F238E27FC236}">
                <a16:creationId xmlns:a16="http://schemas.microsoft.com/office/drawing/2014/main" id="{6DAB1ABD-1ADE-EE8D-4112-97BDCE757810}"/>
              </a:ext>
            </a:extLst>
          </p:cNvPr>
          <p:cNvSpPr>
            <a:spLocks noGrp="1"/>
          </p:cNvSpPr>
          <p:nvPr>
            <p:ph idx="1"/>
          </p:nvPr>
        </p:nvSpPr>
        <p:spPr>
          <a:xfrm>
            <a:off x="362208" y="1591457"/>
            <a:ext cx="8229600" cy="4114800"/>
          </a:xfrm>
        </p:spPr>
        <p:txBody>
          <a:bodyPr>
            <a:normAutofit fontScale="92500" lnSpcReduction="10000"/>
          </a:bodyPr>
          <a:lstStyle/>
          <a:p>
            <a:r>
              <a:rPr lang="en-US" dirty="0"/>
              <a:t>30% Federal tax credits for EV Charging – income qualified </a:t>
            </a:r>
          </a:p>
          <a:p>
            <a:r>
              <a:rPr lang="en-US" dirty="0"/>
              <a:t>IL EV Charging Rebate</a:t>
            </a:r>
          </a:p>
          <a:p>
            <a:pPr lvl="1"/>
            <a:r>
              <a:rPr lang="en-US" dirty="0"/>
              <a:t>Up to 80% covered</a:t>
            </a:r>
          </a:p>
          <a:p>
            <a:pPr lvl="1"/>
            <a:r>
              <a:rPr lang="en-US" dirty="0"/>
              <a:t>Public shareable</a:t>
            </a:r>
          </a:p>
          <a:p>
            <a:pPr lvl="1"/>
            <a:r>
              <a:rPr lang="en-US" dirty="0"/>
              <a:t>Need to provide public access</a:t>
            </a:r>
          </a:p>
          <a:p>
            <a:r>
              <a:rPr lang="en-US" dirty="0"/>
              <a:t>IL Beneficial Electrification programs - ComEd may invest in some make ready infrastructure projects, tied to EV charging rates</a:t>
            </a:r>
          </a:p>
        </p:txBody>
      </p:sp>
    </p:spTree>
    <p:extLst>
      <p:ext uri="{BB962C8B-B14F-4D97-AF65-F5344CB8AC3E}">
        <p14:creationId xmlns:p14="http://schemas.microsoft.com/office/powerpoint/2010/main" val="614483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9BFC0-06E2-DA80-961C-0D67519E0C8F}"/>
              </a:ext>
            </a:extLst>
          </p:cNvPr>
          <p:cNvSpPr>
            <a:spLocks noGrp="1"/>
          </p:cNvSpPr>
          <p:nvPr>
            <p:ph type="title"/>
          </p:nvPr>
        </p:nvSpPr>
        <p:spPr>
          <a:xfrm>
            <a:off x="150297" y="0"/>
            <a:ext cx="8229600" cy="1143000"/>
          </a:xfrm>
        </p:spPr>
        <p:txBody>
          <a:bodyPr/>
          <a:lstStyle/>
          <a:p>
            <a:r>
              <a:rPr lang="en-US" dirty="0"/>
              <a:t>Taking Steps</a:t>
            </a:r>
          </a:p>
        </p:txBody>
      </p:sp>
      <p:sp>
        <p:nvSpPr>
          <p:cNvPr id="3" name="Content Placeholder 2">
            <a:extLst>
              <a:ext uri="{FF2B5EF4-FFF2-40B4-BE49-F238E27FC236}">
                <a16:creationId xmlns:a16="http://schemas.microsoft.com/office/drawing/2014/main" id="{AF5395C3-EB7A-9402-75F2-9D70DC5BB85E}"/>
              </a:ext>
            </a:extLst>
          </p:cNvPr>
          <p:cNvSpPr>
            <a:spLocks noGrp="1"/>
          </p:cNvSpPr>
          <p:nvPr>
            <p:ph idx="1"/>
          </p:nvPr>
        </p:nvSpPr>
        <p:spPr>
          <a:xfrm>
            <a:off x="362209" y="1520513"/>
            <a:ext cx="8229600" cy="4114800"/>
          </a:xfrm>
        </p:spPr>
        <p:txBody>
          <a:bodyPr>
            <a:normAutofit/>
          </a:bodyPr>
          <a:lstStyle/>
          <a:p>
            <a:r>
              <a:rPr lang="en-US" dirty="0"/>
              <a:t>Test drive an EV</a:t>
            </a:r>
          </a:p>
          <a:p>
            <a:r>
              <a:rPr lang="en-US" dirty="0"/>
              <a:t>Learn about incentives</a:t>
            </a:r>
          </a:p>
          <a:p>
            <a:r>
              <a:rPr lang="en-US" dirty="0"/>
              <a:t>Evaluate cost of home charger</a:t>
            </a:r>
          </a:p>
          <a:p>
            <a:r>
              <a:rPr lang="en-US" dirty="0"/>
              <a:t>Take a step to mitigate climate change!</a:t>
            </a:r>
          </a:p>
        </p:txBody>
      </p:sp>
    </p:spTree>
    <p:extLst>
      <p:ext uri="{BB962C8B-B14F-4D97-AF65-F5344CB8AC3E}">
        <p14:creationId xmlns:p14="http://schemas.microsoft.com/office/powerpoint/2010/main" val="3304666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718A41C-8893-CDAB-5044-1BC725A03552}"/>
              </a:ext>
            </a:extLst>
          </p:cNvPr>
          <p:cNvSpPr>
            <a:spLocks noGrp="1"/>
          </p:cNvSpPr>
          <p:nvPr>
            <p:ph type="sldNum" sz="quarter" idx="12"/>
          </p:nvPr>
        </p:nvSpPr>
        <p:spPr>
          <a:xfrm>
            <a:off x="8543925" y="6356350"/>
            <a:ext cx="561975" cy="365125"/>
          </a:xfrm>
          <a:prstGeom prst="rect">
            <a:avLst/>
          </a:prstGeom>
        </p:spPr>
        <p:txBody>
          <a:bodyPr vert="horz" lIns="27432" tIns="45720" rIns="45720" bIns="45720" rtlCol="0" anchor="ctr"/>
          <a:lstStyle>
            <a:defPPr>
              <a:defRPr lang="en-US"/>
            </a:defPPr>
            <a:lvl1pPr algn="l" rtl="0" fontAlgn="auto">
              <a:spcBef>
                <a:spcPts val="0"/>
              </a:spcBef>
              <a:spcAft>
                <a:spcPts val="0"/>
              </a:spcAft>
              <a:defRPr sz="1200" kern="1200">
                <a:solidFill>
                  <a:schemeClr val="tx1">
                    <a:lumMod val="65000"/>
                    <a:lumOff val="35000"/>
                  </a:schemeClr>
                </a:solidFill>
                <a:latin typeface="Century Gothic" pitchFamily="34"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6102940C-4289-4E21-AFE7-2011D34A7242}" type="slidenum">
              <a:rPr lang="en-US" smtClean="0"/>
              <a:pPr>
                <a:defRPr/>
              </a:pPr>
              <a:t>22</a:t>
            </a:fld>
            <a:endParaRPr lang="en-US"/>
          </a:p>
        </p:txBody>
      </p:sp>
      <p:pic>
        <p:nvPicPr>
          <p:cNvPr id="6" name="Picture 5" descr="A person wearing glasses and smiling at the camera&#10;&#10;Description automatically generated">
            <a:extLst>
              <a:ext uri="{FF2B5EF4-FFF2-40B4-BE49-F238E27FC236}">
                <a16:creationId xmlns:a16="http://schemas.microsoft.com/office/drawing/2014/main" id="{DBF8FA3A-8361-E39C-8CF5-B0D524E138A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517759" y="2718093"/>
            <a:ext cx="2258827" cy="15309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Content Placeholder 2">
            <a:extLst>
              <a:ext uri="{FF2B5EF4-FFF2-40B4-BE49-F238E27FC236}">
                <a16:creationId xmlns:a16="http://schemas.microsoft.com/office/drawing/2014/main" id="{FA8E2D3C-5969-E903-C73D-863A1907089C}"/>
              </a:ext>
            </a:extLst>
          </p:cNvPr>
          <p:cNvSpPr txBox="1">
            <a:spLocks/>
          </p:cNvSpPr>
          <p:nvPr/>
        </p:nvSpPr>
        <p:spPr>
          <a:xfrm>
            <a:off x="512415" y="2647782"/>
            <a:ext cx="5590674" cy="2783533"/>
          </a:xfrm>
          <a:prstGeom prst="rect">
            <a:avLst/>
          </a:prstGeom>
        </p:spPr>
        <p:txBody>
          <a:bodyPr vert="horz" lIns="0" tIns="0" rIns="0" bIns="0" rtlCol="0">
            <a:normAutofit fontScale="70000" lnSpcReduction="20000"/>
          </a:bodyPr>
          <a:lstStyle>
            <a:lvl1pPr marL="0" indent="0" algn="ctr" defTabSz="457206" rtl="0" eaLnBrk="1" latinLnBrk="0" hangingPunct="1">
              <a:lnSpc>
                <a:spcPct val="110000"/>
              </a:lnSpc>
              <a:spcBef>
                <a:spcPts val="0"/>
              </a:spcBef>
              <a:buFont typeface="Arial"/>
              <a:buNone/>
              <a:defRPr lang="en-US" sz="1500" b="1" kern="1200" cap="none" baseline="0">
                <a:solidFill>
                  <a:schemeClr val="accent3"/>
                </a:solidFill>
                <a:latin typeface="+mn-lt"/>
                <a:ea typeface="+mn-ea"/>
                <a:cs typeface="+mn-cs"/>
              </a:defRPr>
            </a:lvl1pPr>
            <a:lvl2pPr marL="0" indent="0" algn="l" defTabSz="457206" rtl="0" eaLnBrk="1" latinLnBrk="0" hangingPunct="1">
              <a:lnSpc>
                <a:spcPct val="110000"/>
              </a:lnSpc>
              <a:spcBef>
                <a:spcPts val="1300"/>
              </a:spcBef>
              <a:buFont typeface="Arial"/>
              <a:buNone/>
              <a:defRPr sz="1500" b="1" kern="1200">
                <a:solidFill>
                  <a:schemeClr val="tx1"/>
                </a:solidFill>
                <a:latin typeface="+mn-lt"/>
                <a:ea typeface="+mn-ea"/>
                <a:cs typeface="+mn-cs"/>
              </a:defRPr>
            </a:lvl2pPr>
            <a:lvl3pPr marL="0" indent="0" algn="l" defTabSz="457206" rtl="0" eaLnBrk="1" latinLnBrk="0" hangingPunct="1">
              <a:lnSpc>
                <a:spcPct val="110000"/>
              </a:lnSpc>
              <a:spcBef>
                <a:spcPts val="300"/>
              </a:spcBef>
              <a:buFont typeface="Arial"/>
              <a:buNone/>
              <a:defRPr sz="1500" kern="1200">
                <a:solidFill>
                  <a:schemeClr val="tx1"/>
                </a:solidFill>
                <a:latin typeface="+mn-lt"/>
                <a:ea typeface="+mn-ea"/>
                <a:cs typeface="+mn-cs"/>
              </a:defRPr>
            </a:lvl3pPr>
            <a:lvl4pPr marL="182882" indent="-182882" algn="l" defTabSz="457206" rtl="0" eaLnBrk="1" latinLnBrk="0" hangingPunct="1">
              <a:lnSpc>
                <a:spcPct val="110000"/>
              </a:lnSpc>
              <a:spcBef>
                <a:spcPts val="300"/>
              </a:spcBef>
              <a:buClr>
                <a:schemeClr val="accent1"/>
              </a:buClr>
              <a:buFont typeface="Arial"/>
              <a:buChar char="•"/>
              <a:defRPr sz="1500" kern="1200">
                <a:solidFill>
                  <a:schemeClr val="tx1"/>
                </a:solidFill>
                <a:latin typeface="+mn-lt"/>
                <a:ea typeface="+mn-ea"/>
                <a:cs typeface="+mn-cs"/>
              </a:defRPr>
            </a:lvl4pPr>
            <a:lvl5pPr marL="365765" indent="-182882" algn="l" defTabSz="457206" rtl="0" eaLnBrk="1" latinLnBrk="0" hangingPunct="1">
              <a:lnSpc>
                <a:spcPct val="110000"/>
              </a:lnSpc>
              <a:spcBef>
                <a:spcPts val="300"/>
              </a:spcBef>
              <a:buClr>
                <a:schemeClr val="accent1"/>
              </a:buClr>
              <a:buFont typeface="Lucida Grande"/>
              <a:buChar char="-"/>
              <a:defRPr sz="1300" kern="1200">
                <a:solidFill>
                  <a:schemeClr val="tx1"/>
                </a:solidFill>
                <a:latin typeface="+mn-lt"/>
                <a:ea typeface="+mn-ea"/>
                <a:cs typeface="+mn-cs"/>
              </a:defRPr>
            </a:lvl5pPr>
            <a:lvl6pPr marL="2514632" indent="-228604" algn="l" defTabSz="457206" rtl="0" eaLnBrk="1" latinLnBrk="0" hangingPunct="1">
              <a:spcBef>
                <a:spcPct val="20000"/>
              </a:spcBef>
              <a:buFont typeface="Arial"/>
              <a:buChar char="•"/>
              <a:defRPr sz="2000" kern="1200">
                <a:solidFill>
                  <a:schemeClr val="tx1"/>
                </a:solidFill>
                <a:latin typeface="+mn-lt"/>
                <a:ea typeface="+mn-ea"/>
                <a:cs typeface="+mn-cs"/>
              </a:defRPr>
            </a:lvl6pPr>
            <a:lvl7pPr marL="2971838" indent="-228604" algn="l" defTabSz="457206" rtl="0" eaLnBrk="1" latinLnBrk="0" hangingPunct="1">
              <a:spcBef>
                <a:spcPct val="20000"/>
              </a:spcBef>
              <a:buFont typeface="Arial"/>
              <a:buChar char="•"/>
              <a:defRPr sz="2000" kern="1200">
                <a:solidFill>
                  <a:schemeClr val="tx1"/>
                </a:solidFill>
                <a:latin typeface="+mn-lt"/>
                <a:ea typeface="+mn-ea"/>
                <a:cs typeface="+mn-cs"/>
              </a:defRPr>
            </a:lvl7pPr>
            <a:lvl8pPr marL="3429044" indent="-228604" algn="l" defTabSz="457206" rtl="0" eaLnBrk="1" latinLnBrk="0" hangingPunct="1">
              <a:spcBef>
                <a:spcPct val="20000"/>
              </a:spcBef>
              <a:buFont typeface="Arial"/>
              <a:buChar char="•"/>
              <a:defRPr sz="2000" kern="1200">
                <a:solidFill>
                  <a:schemeClr val="tx1"/>
                </a:solidFill>
                <a:latin typeface="+mn-lt"/>
                <a:ea typeface="+mn-ea"/>
                <a:cs typeface="+mn-cs"/>
              </a:defRPr>
            </a:lvl8pPr>
            <a:lvl9pPr marL="3886249" indent="-228604" algn="l" defTabSz="457206" rtl="0" eaLnBrk="1" latinLnBrk="0" hangingPunct="1">
              <a:spcBef>
                <a:spcPct val="20000"/>
              </a:spcBef>
              <a:buFont typeface="Arial"/>
              <a:buChar char="•"/>
              <a:defRPr sz="2000" kern="1200">
                <a:solidFill>
                  <a:schemeClr val="tx1"/>
                </a:solidFill>
                <a:latin typeface="+mn-lt"/>
                <a:ea typeface="+mn-ea"/>
                <a:cs typeface="+mn-cs"/>
              </a:defRPr>
            </a:lvl9pPr>
          </a:lstStyle>
          <a:p>
            <a:pPr marL="383381" indent="-383381" algn="l">
              <a:lnSpc>
                <a:spcPct val="170000"/>
              </a:lnSpc>
              <a:buFont typeface="Arial" panose="020B0604020202020204" pitchFamily="34" charset="0"/>
              <a:buChar char="•"/>
            </a:pPr>
            <a:r>
              <a:rPr lang="en-US" sz="2600" dirty="0">
                <a:ea typeface="Times New Roman" panose="02020603050405020304" pitchFamily="18" charset="0"/>
                <a:cs typeface="Times New Roman" panose="02020603050405020304" pitchFamily="18" charset="0"/>
              </a:rPr>
              <a:t>Providing EV Charging Solutions since 2012</a:t>
            </a:r>
          </a:p>
          <a:p>
            <a:pPr marL="690563" lvl="3" indent="-350838" defTabSz="457200">
              <a:lnSpc>
                <a:spcPct val="170000"/>
              </a:lnSpc>
              <a:spcBef>
                <a:spcPts val="0"/>
              </a:spcBef>
              <a:buFont typeface="Courier New" panose="02070309020205020404" pitchFamily="49" charset="0"/>
              <a:buChar char="o"/>
            </a:pPr>
            <a:r>
              <a:rPr lang="en-US" sz="2100" b="1" dirty="0">
                <a:solidFill>
                  <a:schemeClr val="accent3"/>
                </a:solidFill>
                <a:cs typeface="Times New Roman" panose="02020603050405020304" pitchFamily="18" charset="0"/>
              </a:rPr>
              <a:t>Consulting</a:t>
            </a:r>
          </a:p>
          <a:p>
            <a:pPr marL="690563" lvl="3" indent="-350838" defTabSz="457200">
              <a:lnSpc>
                <a:spcPct val="170000"/>
              </a:lnSpc>
              <a:spcBef>
                <a:spcPts val="0"/>
              </a:spcBef>
              <a:buFont typeface="Courier New" panose="02070309020205020404" pitchFamily="49" charset="0"/>
              <a:buChar char="o"/>
            </a:pPr>
            <a:r>
              <a:rPr lang="en-US" sz="2100" b="1" dirty="0">
                <a:solidFill>
                  <a:schemeClr val="accent3"/>
                </a:solidFill>
                <a:cs typeface="Times New Roman" panose="02020603050405020304" pitchFamily="18" charset="0"/>
              </a:rPr>
              <a:t>Turnkey design and build of EV charging projects</a:t>
            </a:r>
          </a:p>
          <a:p>
            <a:pPr marL="383381" indent="-383381" algn="l">
              <a:lnSpc>
                <a:spcPct val="170000"/>
              </a:lnSpc>
              <a:buFont typeface="Arial" panose="020B0604020202020204" pitchFamily="34" charset="0"/>
              <a:buChar char="•"/>
            </a:pPr>
            <a:r>
              <a:rPr lang="en-US" sz="2600" dirty="0">
                <a:ea typeface="Times New Roman" panose="02020603050405020304" pitchFamily="18" charset="0"/>
                <a:cs typeface="Times New Roman" panose="02020603050405020304" pitchFamily="18" charset="0"/>
              </a:rPr>
              <a:t>Tim Milburn</a:t>
            </a:r>
          </a:p>
          <a:p>
            <a:pPr marL="690563" indent="-350838" algn="l" defTabSz="457200">
              <a:lnSpc>
                <a:spcPct val="170000"/>
              </a:lnSpc>
              <a:buFont typeface="Courier New" panose="02070309020205020404" pitchFamily="49" charset="0"/>
              <a:buChar char="o"/>
            </a:pPr>
            <a:r>
              <a:rPr lang="en-US" sz="2300" dirty="0">
                <a:ea typeface="Times New Roman" panose="02020603050405020304" pitchFamily="18" charset="0"/>
                <a:cs typeface="Times New Roman" panose="02020603050405020304" pitchFamily="18" charset="0"/>
              </a:rPr>
              <a:t>Chicago Area Clean Cities Steering Committee since 2017</a:t>
            </a:r>
          </a:p>
          <a:p>
            <a:pPr marL="690563" indent="-350838" algn="l" defTabSz="457200">
              <a:lnSpc>
                <a:spcPct val="170000"/>
              </a:lnSpc>
              <a:buFont typeface="Courier New" panose="02070309020205020404" pitchFamily="49" charset="0"/>
              <a:buChar char="o"/>
            </a:pPr>
            <a:r>
              <a:rPr lang="en-US" sz="2300" dirty="0">
                <a:ea typeface="Times New Roman" panose="02020603050405020304" pitchFamily="18" charset="0"/>
                <a:cs typeface="Times New Roman" panose="02020603050405020304" pitchFamily="18" charset="0"/>
              </a:rPr>
              <a:t>Project Advisor for Metropolitan Mayors Caucus EV Readiness Project</a:t>
            </a:r>
          </a:p>
          <a:p>
            <a:pPr lvl="1">
              <a:lnSpc>
                <a:spcPct val="170000"/>
              </a:lnSpc>
            </a:pPr>
            <a:endParaRPr lang="en-US" sz="2400" dirty="0"/>
          </a:p>
        </p:txBody>
      </p:sp>
      <p:pic>
        <p:nvPicPr>
          <p:cNvPr id="8" name="Picture 7" descr="Text&#10;&#10;Description automatically generated with medium confidence">
            <a:extLst>
              <a:ext uri="{FF2B5EF4-FFF2-40B4-BE49-F238E27FC236}">
                <a16:creationId xmlns:a16="http://schemas.microsoft.com/office/drawing/2014/main" id="{EE621782-7CEE-9440-73A6-2BE0D3FC33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2415" y="1286034"/>
            <a:ext cx="4418886" cy="950389"/>
          </a:xfrm>
          <a:prstGeom prst="rect">
            <a:avLst/>
          </a:prstGeom>
        </p:spPr>
      </p:pic>
      <p:sp>
        <p:nvSpPr>
          <p:cNvPr id="9" name="Title 2">
            <a:extLst>
              <a:ext uri="{FF2B5EF4-FFF2-40B4-BE49-F238E27FC236}">
                <a16:creationId xmlns:a16="http://schemas.microsoft.com/office/drawing/2014/main" id="{C666655F-459D-81C5-D67A-8282E3128058}"/>
              </a:ext>
            </a:extLst>
          </p:cNvPr>
          <p:cNvSpPr txBox="1">
            <a:spLocks/>
          </p:cNvSpPr>
          <p:nvPr/>
        </p:nvSpPr>
        <p:spPr>
          <a:xfrm>
            <a:off x="2645329" y="4739242"/>
            <a:ext cx="6179583" cy="1631216"/>
          </a:xfrm>
          <a:prstGeom prst="rect">
            <a:avLst/>
          </a:prstGeom>
          <a:ln>
            <a:noFill/>
          </a:ln>
        </p:spPr>
        <p:txBody>
          <a:bodyPr vert="horz" wrap="square" lIns="91440" tIns="45720" rIns="91440" bIns="45720" rtlCol="0" anchor="b">
            <a:spAutoFit/>
          </a:bodyPr>
          <a:lstStyle>
            <a:lvl1pPr algn="r" defTabSz="914400" rtl="0" eaLnBrk="1" latinLnBrk="0" hangingPunct="1">
              <a:lnSpc>
                <a:spcPts val="3750"/>
              </a:lnSpc>
              <a:spcBef>
                <a:spcPct val="0"/>
              </a:spcBef>
              <a:buNone/>
              <a:defRPr lang="en-US" sz="3300" b="1" kern="1200" cap="all" baseline="0">
                <a:ln w="15875" cmpd="sng">
                  <a:solidFill>
                    <a:schemeClr val="bg1"/>
                  </a:solidFill>
                  <a:prstDash val="solid"/>
                </a:ln>
                <a:solidFill>
                  <a:schemeClr val="bg1"/>
                </a:solidFill>
                <a:effectLst>
                  <a:outerShdw blurRad="50800" dist="38100" dir="2700000" algn="tl" rotWithShape="0">
                    <a:prstClr val="black">
                      <a:alpha val="40000"/>
                    </a:prstClr>
                  </a:outerShdw>
                </a:effectLst>
                <a:latin typeface="+mj-lt"/>
                <a:ea typeface="+mj-ea"/>
                <a:cs typeface="+mj-cs"/>
              </a:defRPr>
            </a:lvl1pPr>
          </a:lstStyle>
          <a:p>
            <a:pPr>
              <a:lnSpc>
                <a:spcPct val="100000"/>
              </a:lnSpc>
            </a:pPr>
            <a:r>
              <a:rPr lang="en-US" sz="2000" dirty="0">
                <a:solidFill>
                  <a:srgbClr val="17D947"/>
                </a:solidFill>
              </a:rPr>
              <a:t>Tim Milburn</a:t>
            </a:r>
            <a:br>
              <a:rPr lang="en-US" sz="2000" dirty="0">
                <a:solidFill>
                  <a:srgbClr val="17D947"/>
                </a:solidFill>
              </a:rPr>
            </a:br>
            <a:r>
              <a:rPr lang="en-US" sz="2000" dirty="0">
                <a:solidFill>
                  <a:srgbClr val="17D947"/>
                </a:solidFill>
              </a:rPr>
              <a:t>847-826-3314</a:t>
            </a:r>
            <a:br>
              <a:rPr lang="en-US" sz="2000" dirty="0">
                <a:solidFill>
                  <a:srgbClr val="17D947"/>
                </a:solidFill>
              </a:rPr>
            </a:br>
            <a:r>
              <a:rPr lang="en-US" sz="2000" dirty="0">
                <a:solidFill>
                  <a:srgbClr val="17D947"/>
                </a:solidFill>
              </a:rPr>
              <a:t>tim.milburn@greenways2go.com</a:t>
            </a:r>
            <a:br>
              <a:rPr lang="en-US" sz="2000" dirty="0">
                <a:ln w="10541" cmpd="sng">
                  <a:solidFill>
                    <a:schemeClr val="tx1"/>
                  </a:solidFill>
                  <a:prstDash val="solid"/>
                </a:ln>
              </a:rPr>
            </a:br>
            <a:r>
              <a:rPr lang="en-US" sz="2000" dirty="0">
                <a:solidFill>
                  <a:srgbClr val="17D947"/>
                </a:solidFill>
                <a:hlinkClick r:id="rId5">
                  <a:extLst>
                    <a:ext uri="{A12FA001-AC4F-418D-AE19-62706E023703}">
                      <ahyp:hlinkClr xmlns:ahyp="http://schemas.microsoft.com/office/drawing/2018/hyperlinkcolor" val="tx"/>
                    </a:ext>
                  </a:extLst>
                </a:hlinkClick>
              </a:rPr>
              <a:t>www.greenways2go.com</a:t>
            </a:r>
            <a:r>
              <a:rPr lang="en-US" sz="2000" dirty="0">
                <a:solidFill>
                  <a:srgbClr val="17D947"/>
                </a:solidFill>
              </a:rPr>
              <a:t> </a:t>
            </a:r>
            <a:br>
              <a:rPr lang="en-US" sz="2000" dirty="0"/>
            </a:br>
            <a:endParaRPr lang="en-US" sz="1800" dirty="0">
              <a:ln w="10541" cmpd="sng">
                <a:solidFill>
                  <a:schemeClr val="tx1"/>
                </a:solidFill>
                <a:prstDash val="solid"/>
              </a:ln>
              <a:solidFill>
                <a:srgbClr val="FFFF00"/>
              </a:solidFill>
            </a:endParaRPr>
          </a:p>
        </p:txBody>
      </p:sp>
    </p:spTree>
    <p:extLst>
      <p:ext uri="{BB962C8B-B14F-4D97-AF65-F5344CB8AC3E}">
        <p14:creationId xmlns:p14="http://schemas.microsoft.com/office/powerpoint/2010/main" val="4077405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88C67450-EFE4-440B-BD2E-28B1DCA0E4F2}"/>
              </a:ext>
            </a:extLst>
          </p:cNvPr>
          <p:cNvSpPr>
            <a:spLocks noGrp="1"/>
          </p:cNvSpPr>
          <p:nvPr>
            <p:ph type="subTitle" idx="1"/>
          </p:nvPr>
        </p:nvSpPr>
        <p:spPr>
          <a:xfrm>
            <a:off x="4969830" y="3186689"/>
            <a:ext cx="4086155" cy="1314092"/>
          </a:xfrm>
        </p:spPr>
        <p:txBody>
          <a:bodyPr>
            <a:normAutofit/>
          </a:bodyPr>
          <a:lstStyle/>
          <a:p>
            <a:r>
              <a:rPr lang="en-US" sz="4800" dirty="0"/>
              <a:t>Thank you</a:t>
            </a:r>
          </a:p>
        </p:txBody>
      </p:sp>
      <p:sp>
        <p:nvSpPr>
          <p:cNvPr id="6" name="Oval 5">
            <a:extLst>
              <a:ext uri="{FF2B5EF4-FFF2-40B4-BE49-F238E27FC236}">
                <a16:creationId xmlns:a16="http://schemas.microsoft.com/office/drawing/2014/main" id="{44E056A8-B328-43C0-B81C-088BCB4FB1C0}"/>
              </a:ext>
              <a:ext uri="{C183D7F6-B498-43B3-948B-1728B52AA6E4}">
                <adec:decorative xmlns:adec="http://schemas.microsoft.com/office/drawing/2017/decorative" val="1"/>
              </a:ext>
            </a:extLst>
          </p:cNvPr>
          <p:cNvSpPr/>
          <p:nvPr/>
        </p:nvSpPr>
        <p:spPr>
          <a:xfrm>
            <a:off x="6569737" y="821170"/>
            <a:ext cx="2230504" cy="2093910"/>
          </a:xfrm>
          <a:prstGeom prst="ellipse">
            <a:avLst/>
          </a:prstGeom>
          <a:solidFill>
            <a:schemeClr val="bg1"/>
          </a:soli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Oval 11">
            <a:extLst>
              <a:ext uri="{FF2B5EF4-FFF2-40B4-BE49-F238E27FC236}">
                <a16:creationId xmlns:a16="http://schemas.microsoft.com/office/drawing/2014/main" id="{18824F3F-6A91-47ED-B58E-3A49D2FA32BB}"/>
              </a:ext>
            </a:extLst>
          </p:cNvPr>
          <p:cNvSpPr/>
          <p:nvPr/>
        </p:nvSpPr>
        <p:spPr>
          <a:xfrm>
            <a:off x="604136" y="1546685"/>
            <a:ext cx="3409950" cy="3371850"/>
          </a:xfrm>
          <a:prstGeom prst="ellipse">
            <a:avLst/>
          </a:prstGeom>
          <a:solidFill>
            <a:schemeClr val="bg1"/>
          </a:soli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5" name="Picture 4">
            <a:extLst>
              <a:ext uri="{FF2B5EF4-FFF2-40B4-BE49-F238E27FC236}">
                <a16:creationId xmlns:a16="http://schemas.microsoft.com/office/drawing/2014/main" id="{321B7A97-D1B9-343F-FDEC-DBF4E03E6067}"/>
              </a:ext>
            </a:extLst>
          </p:cNvPr>
          <p:cNvPicPr>
            <a:picLocks noChangeAspect="1"/>
          </p:cNvPicPr>
          <p:nvPr/>
        </p:nvPicPr>
        <p:blipFill>
          <a:blip r:embed="rId3"/>
          <a:stretch>
            <a:fillRect/>
          </a:stretch>
        </p:blipFill>
        <p:spPr>
          <a:xfrm>
            <a:off x="1185675" y="2036465"/>
            <a:ext cx="2304658" cy="2381651"/>
          </a:xfrm>
          <a:prstGeom prst="rect">
            <a:avLst/>
          </a:prstGeom>
        </p:spPr>
      </p:pic>
      <p:sp>
        <p:nvSpPr>
          <p:cNvPr id="11" name="Title 2">
            <a:extLst>
              <a:ext uri="{FF2B5EF4-FFF2-40B4-BE49-F238E27FC236}">
                <a16:creationId xmlns:a16="http://schemas.microsoft.com/office/drawing/2014/main" id="{40AF4AEC-D97E-D7C1-6DF6-3745A431226E}"/>
              </a:ext>
            </a:extLst>
          </p:cNvPr>
          <p:cNvSpPr txBox="1">
            <a:spLocks/>
          </p:cNvSpPr>
          <p:nvPr/>
        </p:nvSpPr>
        <p:spPr>
          <a:xfrm>
            <a:off x="2876402" y="4185871"/>
            <a:ext cx="6179583" cy="1631216"/>
          </a:xfrm>
          <a:prstGeom prst="rect">
            <a:avLst/>
          </a:prstGeom>
          <a:ln>
            <a:noFill/>
          </a:ln>
        </p:spPr>
        <p:txBody>
          <a:bodyPr vert="horz" wrap="square" lIns="91440" tIns="45720" rIns="91440" bIns="45720" rtlCol="0" anchor="b">
            <a:spAutoFit/>
          </a:bodyPr>
          <a:lstStyle>
            <a:lvl1pPr algn="r" defTabSz="914400" rtl="0" eaLnBrk="1" latinLnBrk="0" hangingPunct="1">
              <a:lnSpc>
                <a:spcPts val="3750"/>
              </a:lnSpc>
              <a:spcBef>
                <a:spcPct val="0"/>
              </a:spcBef>
              <a:buNone/>
              <a:defRPr lang="en-US" sz="3300" b="1" kern="1200" cap="all" baseline="0">
                <a:ln w="15875" cmpd="sng">
                  <a:solidFill>
                    <a:schemeClr val="bg1"/>
                  </a:solidFill>
                  <a:prstDash val="solid"/>
                </a:ln>
                <a:solidFill>
                  <a:schemeClr val="bg1"/>
                </a:solidFill>
                <a:effectLst>
                  <a:outerShdw blurRad="50800" dist="38100" dir="2700000" algn="tl" rotWithShape="0">
                    <a:prstClr val="black">
                      <a:alpha val="40000"/>
                    </a:prstClr>
                  </a:outerShdw>
                </a:effectLst>
                <a:latin typeface="+mj-lt"/>
                <a:ea typeface="+mj-ea"/>
                <a:cs typeface="+mj-cs"/>
              </a:defRPr>
            </a:lvl1pPr>
          </a:lstStyle>
          <a:p>
            <a:pPr>
              <a:lnSpc>
                <a:spcPct val="100000"/>
              </a:lnSpc>
            </a:pPr>
            <a:r>
              <a:rPr lang="en-US" sz="2000" dirty="0">
                <a:solidFill>
                  <a:srgbClr val="17D947"/>
                </a:solidFill>
              </a:rPr>
              <a:t>Tim Milburn</a:t>
            </a:r>
            <a:br>
              <a:rPr lang="en-US" sz="2000" dirty="0">
                <a:solidFill>
                  <a:srgbClr val="17D947"/>
                </a:solidFill>
              </a:rPr>
            </a:br>
            <a:r>
              <a:rPr lang="en-US" sz="2000" dirty="0">
                <a:solidFill>
                  <a:srgbClr val="17D947"/>
                </a:solidFill>
              </a:rPr>
              <a:t>847-826-3314</a:t>
            </a:r>
            <a:br>
              <a:rPr lang="en-US" sz="2000" dirty="0">
                <a:solidFill>
                  <a:srgbClr val="17D947"/>
                </a:solidFill>
              </a:rPr>
            </a:br>
            <a:r>
              <a:rPr lang="en-US" sz="2000" dirty="0">
                <a:solidFill>
                  <a:srgbClr val="17D947"/>
                </a:solidFill>
              </a:rPr>
              <a:t>tim.milburn@greenways2go.com</a:t>
            </a:r>
            <a:br>
              <a:rPr lang="en-US" sz="2000" dirty="0">
                <a:ln w="10541" cmpd="sng">
                  <a:solidFill>
                    <a:schemeClr val="tx1"/>
                  </a:solidFill>
                  <a:prstDash val="solid"/>
                </a:ln>
              </a:rPr>
            </a:br>
            <a:r>
              <a:rPr lang="en-US" sz="2000" dirty="0">
                <a:solidFill>
                  <a:srgbClr val="17D947"/>
                </a:solidFill>
                <a:hlinkClick r:id="rId4">
                  <a:extLst>
                    <a:ext uri="{A12FA001-AC4F-418D-AE19-62706E023703}">
                      <ahyp:hlinkClr xmlns:ahyp="http://schemas.microsoft.com/office/drawing/2018/hyperlinkcolor" val="tx"/>
                    </a:ext>
                  </a:extLst>
                </a:hlinkClick>
              </a:rPr>
              <a:t>www.greenways2go.com</a:t>
            </a:r>
            <a:r>
              <a:rPr lang="en-US" sz="2000" dirty="0">
                <a:solidFill>
                  <a:srgbClr val="17D947"/>
                </a:solidFill>
              </a:rPr>
              <a:t> </a:t>
            </a:r>
            <a:br>
              <a:rPr lang="en-US" sz="2000" dirty="0"/>
            </a:br>
            <a:endParaRPr lang="en-US" sz="1800" dirty="0">
              <a:ln w="10541" cmpd="sng">
                <a:solidFill>
                  <a:schemeClr val="tx1"/>
                </a:solidFill>
                <a:prstDash val="solid"/>
              </a:ln>
              <a:solidFill>
                <a:srgbClr val="FFFF00"/>
              </a:solidFill>
            </a:endParaRPr>
          </a:p>
        </p:txBody>
      </p:sp>
      <p:pic>
        <p:nvPicPr>
          <p:cNvPr id="2" name="Picture 1" descr="Text&#10;&#10;Description automatically generated with medium confidence">
            <a:extLst>
              <a:ext uri="{FF2B5EF4-FFF2-40B4-BE49-F238E27FC236}">
                <a16:creationId xmlns:a16="http://schemas.microsoft.com/office/drawing/2014/main" id="{47165DCB-5FA1-97DE-7385-7CD75DC1EA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43221" y="5771697"/>
            <a:ext cx="1828800" cy="393328"/>
          </a:xfrm>
          <a:prstGeom prst="rect">
            <a:avLst/>
          </a:prstGeom>
        </p:spPr>
      </p:pic>
      <p:pic>
        <p:nvPicPr>
          <p:cNvPr id="3" name="Picture 2" descr="A green and black logo&#10;&#10;Description automatically generated with low confidence">
            <a:extLst>
              <a:ext uri="{FF2B5EF4-FFF2-40B4-BE49-F238E27FC236}">
                <a16:creationId xmlns:a16="http://schemas.microsoft.com/office/drawing/2014/main" id="{9F377964-871E-5A58-40A5-0BBFBFDA906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6309" y="1011999"/>
            <a:ext cx="1737360" cy="1712253"/>
          </a:xfrm>
          <a:prstGeom prst="rect">
            <a:avLst/>
          </a:prstGeom>
        </p:spPr>
      </p:pic>
    </p:spTree>
    <p:extLst>
      <p:ext uri="{BB962C8B-B14F-4D97-AF65-F5344CB8AC3E}">
        <p14:creationId xmlns:p14="http://schemas.microsoft.com/office/powerpoint/2010/main" val="1106111356"/>
      </p:ext>
    </p:extLst>
  </p:cSld>
  <p:clrMapOvr>
    <a:masterClrMapping/>
  </p:clrMapOvr>
</p:sld>
</file>

<file path=ppt/theme/theme1.xml><?xml version="1.0" encoding="utf-8"?>
<a:theme xmlns:a="http://schemas.openxmlformats.org/drawingml/2006/main" name="BWV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WV Theme" id="{A926641E-B15B-47F9-9E5B-9E38A4DF2C5F}" vid="{63ED4833-D294-4BB1-B08A-8078B1B55D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07BA9DE59066448EA49296AF09413A" ma:contentTypeVersion="1" ma:contentTypeDescription="Create a new document." ma:contentTypeScope="" ma:versionID="83ec13d27a5f2d5bd307c22fc30d2e4e">
  <xsd:schema xmlns:xsd="http://www.w3.org/2001/XMLSchema" xmlns:xs="http://www.w3.org/2001/XMLSchema" xmlns:p="http://schemas.microsoft.com/office/2006/metadata/properties" xmlns:ns3="f24bc171-2e96-4fe6-a657-27d02605d1dd" targetNamespace="http://schemas.microsoft.com/office/2006/metadata/properties" ma:root="true" ma:fieldsID="5b3637c83f60095b9aa406979bbf6357" ns3:_="">
    <xsd:import namespace="f24bc171-2e96-4fe6-a657-27d02605d1dd"/>
    <xsd:element name="properties">
      <xsd:complexType>
        <xsd:sequence>
          <xsd:element name="documentManagement">
            <xsd:complexType>
              <xsd:all>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4bc171-2e96-4fe6-a657-27d02605d1d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F839BEB-D135-48D8-8F97-DB0A52275247}">
  <ds:schemaRefs>
    <ds:schemaRef ds:uri="http://schemas.microsoft.com/sharepoint/v3/contenttype/forms"/>
  </ds:schemaRefs>
</ds:datastoreItem>
</file>

<file path=customXml/itemProps2.xml><?xml version="1.0" encoding="utf-8"?>
<ds:datastoreItem xmlns:ds="http://schemas.openxmlformats.org/officeDocument/2006/customXml" ds:itemID="{4C0FF3D3-A359-419D-A32A-60E20918A8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4bc171-2e96-4fe6-a657-27d02605d1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A43269-16CD-4AA4-9EDA-0B7EDC94BFCE}">
  <ds:schemaRefs>
    <ds:schemaRef ds:uri="http://purl.org/dc/elements/1.1/"/>
    <ds:schemaRef ds:uri="http://www.w3.org/XML/1998/namespace"/>
    <ds:schemaRef ds:uri="http://schemas.microsoft.com/office/2006/metadata/properties"/>
    <ds:schemaRef ds:uri="http://schemas.microsoft.com/office/2006/documentManagement/types"/>
    <ds:schemaRef ds:uri="http://purl.org/dc/terms/"/>
    <ds:schemaRef ds:uri="f24bc171-2e96-4fe6-a657-27d02605d1dd"/>
    <ds:schemaRef ds:uri="http://purl.org/dc/dcmitype/"/>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BWV Theme</Template>
  <TotalTime>22030</TotalTime>
  <Words>2179</Words>
  <Application>Microsoft Office PowerPoint</Application>
  <PresentationFormat>On-screen Show (4:3)</PresentationFormat>
  <Paragraphs>320</Paragraphs>
  <Slides>23</Slides>
  <Notes>17</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Arial</vt:lpstr>
      <vt:lpstr>Arial Black</vt:lpstr>
      <vt:lpstr>Calibri</vt:lpstr>
      <vt:lpstr>Calibri Light</vt:lpstr>
      <vt:lpstr>Century Gothic</vt:lpstr>
      <vt:lpstr>Courier New</vt:lpstr>
      <vt:lpstr>Karla</vt:lpstr>
      <vt:lpstr>Open Sans</vt:lpstr>
      <vt:lpstr>Symbol</vt:lpstr>
      <vt:lpstr>Wingdings</vt:lpstr>
      <vt:lpstr>BWV Theme</vt:lpstr>
      <vt:lpstr> EV &amp;  EV CHARGING BASICS  </vt:lpstr>
      <vt:lpstr>Agenda</vt:lpstr>
      <vt:lpstr>Transportation  Sustainability Challenge</vt:lpstr>
      <vt:lpstr>Terminology: Vehicle Choices</vt:lpstr>
      <vt:lpstr>EV Models</vt:lpstr>
      <vt:lpstr>PEV Sales History</vt:lpstr>
      <vt:lpstr>Battery Costs</vt:lpstr>
      <vt:lpstr>EV Sales Forecasts</vt:lpstr>
      <vt:lpstr>eTrucks</vt:lpstr>
      <vt:lpstr>Electric Buses</vt:lpstr>
      <vt:lpstr>Electric Other</vt:lpstr>
      <vt:lpstr>EV Supply Equipment (EVSE)</vt:lpstr>
      <vt:lpstr>Connection Devices</vt:lpstr>
      <vt:lpstr>Range Miles per Hour Connected</vt:lpstr>
      <vt:lpstr>Annual Cost to Charge</vt:lpstr>
      <vt:lpstr>EV Charging Infrastructure</vt:lpstr>
      <vt:lpstr>EV Incentives</vt:lpstr>
      <vt:lpstr>EV Charging Ecosystem</vt:lpstr>
      <vt:lpstr>EV Infrastructure Incentives</vt:lpstr>
      <vt:lpstr>EV Charging Incentives</vt:lpstr>
      <vt:lpstr>Taking Steps</vt:lpstr>
      <vt:lpstr>PowerPoint Presentation</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Evatran Plugless Technology</dc:subject>
  <dc:creator>Tim Milburn</dc:creator>
  <cp:lastModifiedBy>Tim Milburn</cp:lastModifiedBy>
  <cp:revision>588</cp:revision>
  <cp:lastPrinted>2022-05-23T11:14:33Z</cp:lastPrinted>
  <dcterms:created xsi:type="dcterms:W3CDTF">2013-02-02T14:13:02Z</dcterms:created>
  <dcterms:modified xsi:type="dcterms:W3CDTF">2023-09-28T15:13:36Z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0x010100F607BA9DE59066448EA49296AF09413A</vt:lpwstr>
  </property>
</Properties>
</file>